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37" r:id="rId5"/>
  </p:sldMasterIdLst>
  <p:notesMasterIdLst>
    <p:notesMasterId r:id="rId51"/>
  </p:notesMasterIdLst>
  <p:handoutMasterIdLst>
    <p:handoutMasterId r:id="rId52"/>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57" autoAdjust="0"/>
    <p:restoredTop sz="85174"/>
  </p:normalViewPr>
  <p:slideViewPr>
    <p:cSldViewPr snapToGrid="0" snapToObjects="1">
      <p:cViewPr>
        <p:scale>
          <a:sx n="75" d="100"/>
          <a:sy n="75" d="100"/>
        </p:scale>
        <p:origin x="2322" y="4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23144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04992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607879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93482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2290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2758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34011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52204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5" name="Date Placeholder 4"/>
          <p:cNvSpPr>
            <a:spLocks noGrp="1"/>
          </p:cNvSpPr>
          <p:nvPr>
            <p:ph type="dt" sz="half" idx="10"/>
          </p:nvPr>
        </p:nvSpPr>
        <p:spPr/>
        <p:txBody>
          <a:bodyPr/>
          <a:lstStyle/>
          <a:p>
            <a:fld id="{5E4E5C39-FE1E-4048-9E78-68F07A4195FB}" type="datetimeFigureOut">
              <a:rPr lang="en-US" smtClean="0"/>
              <a:t>3/4/2024</a:t>
            </a:fld>
            <a:endParaRPr lang="en-US"/>
          </a:p>
        </p:txBody>
      </p:sp>
    </p:spTree>
    <p:extLst>
      <p:ext uri="{BB962C8B-B14F-4D97-AF65-F5344CB8AC3E}">
        <p14:creationId xmlns:p14="http://schemas.microsoft.com/office/powerpoint/2010/main" val="27301551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02578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51935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47677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174278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850548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255118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28374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228456206"/>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681875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59732686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15365369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Gregory Hinds</a:t>
            </a:r>
          </a:p>
          <a:p>
            <a:r>
              <a:rPr lang="en-US" dirty="0">
                <a:solidFill>
                  <a:schemeClr val="bg2"/>
                </a:solidFill>
                <a:latin typeface="Abadi" panose="020B0604020104020204" pitchFamily="34" charset="0"/>
                <a:ea typeface="SF Pro" pitchFamily="2" charset="0"/>
                <a:cs typeface="SF Pro" pitchFamily="2" charset="0"/>
              </a:rPr>
              <a:t>04/03/24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03363" y="1825625"/>
            <a:ext cx="10688637" cy="4200525"/>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which labels we would use for model training later</a:t>
            </a:r>
          </a:p>
          <a:p>
            <a:r>
              <a:rPr lang="en-US" sz="2200" dirty="0">
                <a:solidFill>
                  <a:schemeClr val="accent3">
                    <a:lumMod val="25000"/>
                  </a:schemeClr>
                </a:solidFill>
                <a:latin typeface="Abadi" panose="020B0604020104020204" pitchFamily="34" charset="0"/>
              </a:rPr>
              <a:t>We identified which columns had missing data</a:t>
            </a:r>
          </a:p>
          <a:p>
            <a:r>
              <a:rPr lang="en-US" sz="2200" dirty="0">
                <a:solidFill>
                  <a:schemeClr val="accent3">
                    <a:lumMod val="25000"/>
                  </a:schemeClr>
                </a:solidFill>
                <a:latin typeface="Abadi" panose="020B0604020104020204" pitchFamily="34" charset="0"/>
              </a:rPr>
              <a:t>We counted the number of launches from each site, the number of successful launches and calculated the percentage success rate</a:t>
            </a:r>
          </a:p>
          <a:p>
            <a:r>
              <a:rPr lang="en-US" sz="2200" dirty="0">
                <a:solidFill>
                  <a:schemeClr val="accent3">
                    <a:lumMod val="25000"/>
                  </a:schemeClr>
                </a:solidFill>
                <a:latin typeface="Abadi" panose="020B0604020104020204" pitchFamily="34" charset="0"/>
              </a:rPr>
              <a:t>We calculated the landing outcome per difference type of orbit</a:t>
            </a:r>
          </a:p>
          <a:p>
            <a:r>
              <a:rPr lang="en-US" sz="2200" dirty="0">
                <a:solidFill>
                  <a:schemeClr val="accent3">
                    <a:lumMod val="25000"/>
                  </a:schemeClr>
                </a:solidFill>
                <a:latin typeface="Abadi" panose="020B0604020104020204" pitchFamily="34" charset="0"/>
              </a:rPr>
              <a:t>We categorized various landing outcomes into a single success/failure feature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1DA645B9-34D8-E434-B90F-0E9F96FAAE2A}"/>
              </a:ext>
            </a:extLst>
          </p:cNvPr>
          <p:cNvSpPr txBox="1"/>
          <p:nvPr/>
        </p:nvSpPr>
        <p:spPr>
          <a:xfrm>
            <a:off x="500744" y="6117421"/>
            <a:ext cx="9585628"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Notebook URL: https://github.com/Ysadore/SpaceX/blob/main/Data%20Wrangling.ipynb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23988"/>
            <a:ext cx="6022975" cy="1260475"/>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We explored the relationship between Payload Mass, Flight Number (indicating progression over time), Orbit type and Success Rate</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CC231428-9884-030D-6A11-6208BC54E44B}"/>
              </a:ext>
            </a:extLst>
          </p:cNvPr>
          <p:cNvSpPr txBox="1"/>
          <p:nvPr/>
        </p:nvSpPr>
        <p:spPr>
          <a:xfrm>
            <a:off x="500743" y="6117421"/>
            <a:ext cx="11517086"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Notebook URL: https://github.com/Ysadore/SpaceX/blob/main/EDA%20with%20Data%20Visualization.ipynb</a:t>
            </a:r>
          </a:p>
        </p:txBody>
      </p:sp>
      <p:pic>
        <p:nvPicPr>
          <p:cNvPr id="6" name="Picture 5">
            <a:extLst>
              <a:ext uri="{FF2B5EF4-FFF2-40B4-BE49-F238E27FC236}">
                <a16:creationId xmlns:a16="http://schemas.microsoft.com/office/drawing/2014/main" id="{B57254C5-B1A2-4438-007B-724B6DEAE875}"/>
              </a:ext>
            </a:extLst>
          </p:cNvPr>
          <p:cNvPicPr>
            <a:picLocks noChangeAspect="1"/>
          </p:cNvPicPr>
          <p:nvPr/>
        </p:nvPicPr>
        <p:blipFill>
          <a:blip r:embed="rId3"/>
          <a:stretch>
            <a:fillRect/>
          </a:stretch>
        </p:blipFill>
        <p:spPr>
          <a:xfrm>
            <a:off x="626799" y="2685144"/>
            <a:ext cx="5770563" cy="3241440"/>
          </a:xfrm>
          <a:prstGeom prst="rect">
            <a:avLst/>
          </a:prstGeom>
        </p:spPr>
      </p:pic>
      <p:pic>
        <p:nvPicPr>
          <p:cNvPr id="7" name="Picture 6">
            <a:extLst>
              <a:ext uri="{FF2B5EF4-FFF2-40B4-BE49-F238E27FC236}">
                <a16:creationId xmlns:a16="http://schemas.microsoft.com/office/drawing/2014/main" id="{CF8499B2-939B-41B2-69A0-A77148B092F2}"/>
              </a:ext>
            </a:extLst>
          </p:cNvPr>
          <p:cNvPicPr>
            <a:picLocks noChangeAspect="1"/>
          </p:cNvPicPr>
          <p:nvPr/>
        </p:nvPicPr>
        <p:blipFill>
          <a:blip r:embed="rId4"/>
          <a:stretch>
            <a:fillRect/>
          </a:stretch>
        </p:blipFill>
        <p:spPr>
          <a:xfrm>
            <a:off x="6691589" y="1583714"/>
            <a:ext cx="4656461" cy="2509315"/>
          </a:xfrm>
          <a:prstGeom prst="rect">
            <a:avLst/>
          </a:prstGeom>
        </p:spPr>
      </p:pic>
      <p:sp>
        <p:nvSpPr>
          <p:cNvPr id="8" name="Content Placeholder 4">
            <a:extLst>
              <a:ext uri="{FF2B5EF4-FFF2-40B4-BE49-F238E27FC236}">
                <a16:creationId xmlns:a16="http://schemas.microsoft.com/office/drawing/2014/main" id="{8C7B3A1F-022A-97D6-3E9B-0A28E98B9184}"/>
              </a:ext>
            </a:extLst>
          </p:cNvPr>
          <p:cNvSpPr txBox="1">
            <a:spLocks/>
          </p:cNvSpPr>
          <p:nvPr/>
        </p:nvSpPr>
        <p:spPr>
          <a:xfrm>
            <a:off x="6691588" y="4474698"/>
            <a:ext cx="4870987" cy="1261054"/>
          </a:xfrm>
          <a:prstGeom prst="rect">
            <a:avLst/>
          </a:prstGeom>
        </p:spPr>
        <p:txBody>
          <a:bodyPr lIns="91440" tIns="45720" rIns="91440" bIns="45720" anchor="t"/>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a:t>The success rate has mostly been increasing over time.</a:t>
            </a:r>
          </a:p>
          <a:p>
            <a:pPr marL="0" indent="0">
              <a:buNone/>
            </a:pPr>
            <a:r>
              <a:rPr lang="en-US" dirty="0"/>
              <a:t>Some orbits have much lower success rates than others.</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1400"/>
              </a:spcBef>
            </a:pPr>
            <a:r>
              <a:rPr lang="en-US" sz="1200" dirty="0">
                <a:solidFill>
                  <a:schemeClr val="accent3">
                    <a:lumMod val="25000"/>
                  </a:schemeClr>
                </a:solidFill>
                <a:latin typeface="Abadi"/>
              </a:rPr>
              <a:t>Display the names of unique launch sites</a:t>
            </a:r>
          </a:p>
          <a:p>
            <a:pPr lvl="1"/>
            <a:r>
              <a:rPr lang="en-GB" sz="1200" dirty="0">
                <a:solidFill>
                  <a:schemeClr val="accent3">
                    <a:lumMod val="25000"/>
                  </a:schemeClr>
                </a:solidFill>
                <a:latin typeface="Abadi"/>
              </a:rPr>
              <a:t>Display 5 records where launch sites begin with the string 'CCA'</a:t>
            </a:r>
          </a:p>
          <a:p>
            <a:pPr lvl="1"/>
            <a:r>
              <a:rPr lang="en-GB" sz="1200" dirty="0">
                <a:solidFill>
                  <a:schemeClr val="accent3">
                    <a:lumMod val="25000"/>
                  </a:schemeClr>
                </a:solidFill>
                <a:latin typeface="Abadi"/>
              </a:rPr>
              <a:t>Display the total payload mass carried by boosters launched by NASA (CRS)</a:t>
            </a:r>
          </a:p>
          <a:p>
            <a:pPr lvl="1"/>
            <a:r>
              <a:rPr lang="en-GB" sz="1200" dirty="0">
                <a:solidFill>
                  <a:schemeClr val="accent3">
                    <a:lumMod val="25000"/>
                  </a:schemeClr>
                </a:solidFill>
                <a:latin typeface="Abadi"/>
              </a:rPr>
              <a:t>Display average payload mass carried by booster version F9 v1.1</a:t>
            </a:r>
          </a:p>
          <a:p>
            <a:pPr lvl="1"/>
            <a:r>
              <a:rPr lang="en-GB" sz="1200" dirty="0">
                <a:solidFill>
                  <a:schemeClr val="accent3">
                    <a:lumMod val="25000"/>
                  </a:schemeClr>
                </a:solidFill>
                <a:latin typeface="Abadi"/>
              </a:rPr>
              <a:t>List the date when the first </a:t>
            </a:r>
            <a:r>
              <a:rPr lang="en-GB" sz="1200" dirty="0" err="1">
                <a:solidFill>
                  <a:schemeClr val="accent3">
                    <a:lumMod val="25000"/>
                  </a:schemeClr>
                </a:solidFill>
                <a:latin typeface="Abadi"/>
              </a:rPr>
              <a:t>succesful</a:t>
            </a:r>
            <a:r>
              <a:rPr lang="en-GB" sz="1200" dirty="0">
                <a:solidFill>
                  <a:schemeClr val="accent3">
                    <a:lumMod val="25000"/>
                  </a:schemeClr>
                </a:solidFill>
                <a:latin typeface="Abadi"/>
              </a:rPr>
              <a:t> landing outcome in ground pad was </a:t>
            </a:r>
            <a:r>
              <a:rPr lang="en-GB" sz="1200" dirty="0" err="1">
                <a:solidFill>
                  <a:schemeClr val="accent3">
                    <a:lumMod val="25000"/>
                  </a:schemeClr>
                </a:solidFill>
                <a:latin typeface="Abadi"/>
              </a:rPr>
              <a:t>acheived</a:t>
            </a:r>
            <a:r>
              <a:rPr lang="en-GB" sz="1200" dirty="0">
                <a:solidFill>
                  <a:schemeClr val="accent3">
                    <a:lumMod val="25000"/>
                  </a:schemeClr>
                </a:solidFill>
                <a:latin typeface="Abadi"/>
              </a:rPr>
              <a:t>.</a:t>
            </a:r>
          </a:p>
          <a:p>
            <a:pPr lvl="1"/>
            <a:r>
              <a:rPr lang="en-GB" sz="1200" dirty="0">
                <a:solidFill>
                  <a:schemeClr val="accent3">
                    <a:lumMod val="25000"/>
                  </a:schemeClr>
                </a:solidFill>
                <a:latin typeface="Abadi"/>
              </a:rPr>
              <a:t>List the names of the boosters which have success in drone ship and have payload mass greater than 4000 but less than 6000</a:t>
            </a:r>
          </a:p>
          <a:p>
            <a:pPr lvl="1"/>
            <a:r>
              <a:rPr lang="en-GB" sz="1200" dirty="0">
                <a:solidFill>
                  <a:schemeClr val="accent3">
                    <a:lumMod val="25000"/>
                  </a:schemeClr>
                </a:solidFill>
                <a:latin typeface="Abadi"/>
              </a:rPr>
              <a:t>List the total number of successful and failure mission outcomes</a:t>
            </a:r>
          </a:p>
          <a:p>
            <a:pPr lvl="1"/>
            <a:r>
              <a:rPr lang="en-GB" sz="1200" dirty="0">
                <a:solidFill>
                  <a:schemeClr val="accent3">
                    <a:lumMod val="25000"/>
                  </a:schemeClr>
                </a:solidFill>
                <a:latin typeface="Abadi"/>
              </a:rPr>
              <a:t>List the names of the </a:t>
            </a:r>
            <a:r>
              <a:rPr lang="en-GB" sz="1200" dirty="0" err="1">
                <a:solidFill>
                  <a:schemeClr val="accent3">
                    <a:lumMod val="25000"/>
                  </a:schemeClr>
                </a:solidFill>
                <a:latin typeface="Abadi"/>
              </a:rPr>
              <a:t>booster_versions</a:t>
            </a:r>
            <a:r>
              <a:rPr lang="en-GB" sz="1200" dirty="0">
                <a:solidFill>
                  <a:schemeClr val="accent3">
                    <a:lumMod val="25000"/>
                  </a:schemeClr>
                </a:solidFill>
                <a:latin typeface="Abadi"/>
              </a:rPr>
              <a:t> which have carried the maximum payload mass. Use a subquery</a:t>
            </a:r>
          </a:p>
          <a:p>
            <a:pPr lvl="1"/>
            <a:r>
              <a:rPr lang="en-GB" sz="1200" dirty="0">
                <a:solidFill>
                  <a:schemeClr val="accent3">
                    <a:lumMod val="25000"/>
                  </a:schemeClr>
                </a:solidFill>
                <a:latin typeface="Abadi"/>
              </a:rPr>
              <a:t>List the records which will display the month names, failure </a:t>
            </a:r>
            <a:r>
              <a:rPr lang="en-GB" sz="1200" dirty="0" err="1">
                <a:solidFill>
                  <a:schemeClr val="accent3">
                    <a:lumMod val="25000"/>
                  </a:schemeClr>
                </a:solidFill>
                <a:latin typeface="Abadi"/>
              </a:rPr>
              <a:t>landing_outcomes</a:t>
            </a:r>
            <a:r>
              <a:rPr lang="en-GB" sz="1200" dirty="0">
                <a:solidFill>
                  <a:schemeClr val="accent3">
                    <a:lumMod val="25000"/>
                  </a:schemeClr>
                </a:solidFill>
                <a:latin typeface="Abadi"/>
              </a:rPr>
              <a:t> in drone ship ,booster versions, </a:t>
            </a:r>
            <a:r>
              <a:rPr lang="en-GB" sz="1200" dirty="0" err="1">
                <a:solidFill>
                  <a:schemeClr val="accent3">
                    <a:lumMod val="25000"/>
                  </a:schemeClr>
                </a:solidFill>
                <a:latin typeface="Abadi"/>
              </a:rPr>
              <a:t>launch_site</a:t>
            </a:r>
            <a:r>
              <a:rPr lang="en-GB" sz="1200" dirty="0">
                <a:solidFill>
                  <a:schemeClr val="accent3">
                    <a:lumMod val="25000"/>
                  </a:schemeClr>
                </a:solidFill>
                <a:latin typeface="Abadi"/>
              </a:rPr>
              <a:t> for the months in year 2015.</a:t>
            </a:r>
          </a:p>
          <a:p>
            <a:pPr lvl="1"/>
            <a:r>
              <a:rPr lang="en-GB" sz="1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buNone/>
            </a:pPr>
            <a:br>
              <a:rPr lang="en-GB" sz="800" dirty="0"/>
            </a:br>
            <a:br>
              <a:rPr lang="en-GB" sz="800" b="0" i="0" dirty="0">
                <a:effectLst/>
                <a:latin typeface="Times New Roman" panose="02020603050405020304" pitchFamily="18" charset="0"/>
              </a:rPr>
            </a:br>
            <a:br>
              <a:rPr lang="en-GB" sz="800" b="0" i="0" dirty="0">
                <a:effectLst/>
                <a:latin typeface="Times New Roman" panose="02020603050405020304" pitchFamily="18" charset="0"/>
              </a:rPr>
            </a:br>
            <a:br>
              <a:rPr lang="en-GB" sz="800" b="0" i="0" dirty="0">
                <a:effectLst/>
                <a:latin typeface="Times New Roman" panose="02020603050405020304" pitchFamily="18" charset="0"/>
              </a:rPr>
            </a:br>
            <a:br>
              <a:rPr lang="en-GB" sz="800" dirty="0"/>
            </a:br>
            <a:br>
              <a:rPr lang="en-GB" sz="800" b="0" i="0" dirty="0">
                <a:effectLst/>
                <a:latin typeface="Times New Roman" panose="02020603050405020304" pitchFamily="18" charset="0"/>
              </a:rPr>
            </a:br>
            <a:br>
              <a:rPr lang="en-GB" sz="1050" b="0" i="0" dirty="0">
                <a:effectLst/>
                <a:latin typeface="Times New Roman" panose="02020603050405020304" pitchFamily="18" charset="0"/>
              </a:rPr>
            </a:br>
            <a:br>
              <a:rPr lang="en-GB" sz="1400" b="0" i="0" dirty="0">
                <a:effectLst/>
                <a:latin typeface="Times New Roman" panose="02020603050405020304" pitchFamily="18" charset="0"/>
              </a:rPr>
            </a:b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C88134EF-86DA-C106-4EE4-9499808BC112}"/>
              </a:ext>
            </a:extLst>
          </p:cNvPr>
          <p:cNvSpPr txBox="1"/>
          <p:nvPr/>
        </p:nvSpPr>
        <p:spPr>
          <a:xfrm>
            <a:off x="500743" y="6117421"/>
            <a:ext cx="11517086"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Notebook URL: https://github.com/Ysadore/SpaceX/blob/main/EDA%20with%20SQL.ipynb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17650"/>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mapped the feature launch outcomes to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and discovered some insights:</a:t>
            </a:r>
          </a:p>
          <a:p>
            <a:pPr lvl="1">
              <a:lnSpc>
                <a:spcPct val="100000"/>
              </a:lnSpc>
              <a:spcBef>
                <a:spcPts val="1400"/>
              </a:spcBef>
            </a:pPr>
            <a:r>
              <a:rPr lang="en-US" sz="1400" dirty="0">
                <a:solidFill>
                  <a:schemeClr val="accent3">
                    <a:lumMod val="25000"/>
                  </a:schemeClr>
                </a:solidFill>
                <a:latin typeface="Abadi" panose="020B0604020104020204" pitchFamily="34" charset="0"/>
              </a:rPr>
              <a:t>The launch sites are not near railways or highways, but are all close to the coast</a:t>
            </a:r>
          </a:p>
          <a:p>
            <a:pPr lvl="1">
              <a:lnSpc>
                <a:spcPct val="100000"/>
              </a:lnSpc>
              <a:spcBef>
                <a:spcPts val="1400"/>
              </a:spcBef>
            </a:pPr>
            <a:r>
              <a:rPr lang="en-US" sz="1400" dirty="0">
                <a:solidFill>
                  <a:schemeClr val="accent3">
                    <a:lumMod val="25000"/>
                  </a:schemeClr>
                </a:solidFill>
                <a:latin typeface="Abadi" panose="020B0604020104020204" pitchFamily="34" charset="0"/>
              </a:rPr>
              <a:t>The launch sites are all beyond a certain distance from cities</a:t>
            </a:r>
            <a:endParaRPr lang="en-US" sz="1400" dirty="0">
              <a:solidFill>
                <a:schemeClr val="bg2">
                  <a:lumMod val="50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1DADF1E0-18D8-D97A-7F6A-E291F83E5189}"/>
              </a:ext>
            </a:extLst>
          </p:cNvPr>
          <p:cNvSpPr txBox="1"/>
          <p:nvPr/>
        </p:nvSpPr>
        <p:spPr>
          <a:xfrm>
            <a:off x="500743" y="6117421"/>
            <a:ext cx="11517086"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Notebook URL: https://github.com/Ysadore/SpaceX/blob/main/Interactive%20Visual%20Analytics%20with%20Folium.ipynb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4961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5CACF93C-2928-FB65-6D3D-7F7A11563EE4}"/>
              </a:ext>
            </a:extLst>
          </p:cNvPr>
          <p:cNvSpPr txBox="1"/>
          <p:nvPr/>
        </p:nvSpPr>
        <p:spPr>
          <a:xfrm>
            <a:off x="500743" y="6117421"/>
            <a:ext cx="11517086"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Notebook URL: https://github.com/Ysadore/SpaceX/blob/main/app.py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5616575" cy="42910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prepared the data with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standardized/transformed it and split it into training and testing segments</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Box 6">
            <a:extLst>
              <a:ext uri="{FF2B5EF4-FFF2-40B4-BE49-F238E27FC236}">
                <a16:creationId xmlns:a16="http://schemas.microsoft.com/office/drawing/2014/main" id="{7D6C2FD6-16A2-6227-EB2D-A4BD8E91E18B}"/>
              </a:ext>
            </a:extLst>
          </p:cNvPr>
          <p:cNvSpPr txBox="1"/>
          <p:nvPr/>
        </p:nvSpPr>
        <p:spPr>
          <a:xfrm>
            <a:off x="500743" y="6117421"/>
            <a:ext cx="11517086"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Notebook URL: https://github.com/Ysadore/SpaceX/blob/main/Machine%20Learning%20Prediction.ipynb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C64F79B2-A489-29C0-9AAB-854044E81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85" y="1590675"/>
            <a:ext cx="11699630" cy="235820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7455057-1422-7E05-6839-DB2B564196B5}"/>
              </a:ext>
            </a:extLst>
          </p:cNvPr>
          <p:cNvSpPr txBox="1">
            <a:spLocks/>
          </p:cNvSpPr>
          <p:nvPr/>
        </p:nvSpPr>
        <p:spPr>
          <a:xfrm>
            <a:off x="734028" y="4314093"/>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The more flights are launched from a site, the greater the success rate</a:t>
            </a:r>
            <a:endParaRPr lang="en-US" sz="22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DFA7900F-7510-A954-6C0D-414756D8BB22}"/>
              </a:ext>
            </a:extLst>
          </p:cNvPr>
          <p:cNvSpPr txBox="1">
            <a:spLocks/>
          </p:cNvSpPr>
          <p:nvPr/>
        </p:nvSpPr>
        <p:spPr>
          <a:xfrm>
            <a:off x="7997130" y="4302371"/>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Site VAFB SLC 4E is launched from less frequently than the others</a:t>
            </a:r>
            <a:endParaRPr lang="en-US" sz="22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C6190B49-2425-2F3B-9CF9-501F55C1CED9}"/>
              </a:ext>
            </a:extLst>
          </p:cNvPr>
          <p:cNvSpPr txBox="1">
            <a:spLocks/>
          </p:cNvSpPr>
          <p:nvPr/>
        </p:nvSpPr>
        <p:spPr>
          <a:xfrm>
            <a:off x="4487560" y="4314093"/>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Site KSC LC 39A started launches later than the others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59110725-6FF3-B5F6-6787-7A098474F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50622"/>
            <a:ext cx="11277600" cy="220999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3280160-5A24-59AF-9F95-A92210FDBA4C}"/>
              </a:ext>
            </a:extLst>
          </p:cNvPr>
          <p:cNvSpPr txBox="1">
            <a:spLocks/>
          </p:cNvSpPr>
          <p:nvPr/>
        </p:nvSpPr>
        <p:spPr>
          <a:xfrm>
            <a:off x="612047" y="4314093"/>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Most launches have a payload of &lt;8000kg</a:t>
            </a:r>
            <a:endParaRPr lang="en-US" sz="22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A98CEE88-875E-7500-B1D1-C054ACEAAE78}"/>
              </a:ext>
            </a:extLst>
          </p:cNvPr>
          <p:cNvSpPr txBox="1">
            <a:spLocks/>
          </p:cNvSpPr>
          <p:nvPr/>
        </p:nvSpPr>
        <p:spPr>
          <a:xfrm>
            <a:off x="7997130" y="4302371"/>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CCAFS and KSC has a very high success rate for very heavy payloads</a:t>
            </a:r>
            <a:endParaRPr lang="en-US" sz="22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659C8AC9-556A-5429-C219-C5C195821080}"/>
              </a:ext>
            </a:extLst>
          </p:cNvPr>
          <p:cNvSpPr txBox="1">
            <a:spLocks/>
          </p:cNvSpPr>
          <p:nvPr/>
        </p:nvSpPr>
        <p:spPr>
          <a:xfrm>
            <a:off x="4365579" y="4314093"/>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KSC LC 39A has a very high success rate for low-mass payloads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82800"/>
            <a:ext cx="3932238"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Some orbits have a much higher or flawless success rate: ES-L1, GEO, HEO and SSO</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Whereas launches to the ISS and into GTO are much less likely to succeed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5091721" y="1709367"/>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4" name="Picture 2">
            <a:extLst>
              <a:ext uri="{FF2B5EF4-FFF2-40B4-BE49-F238E27FC236}">
                <a16:creationId xmlns:a16="http://schemas.microsoft.com/office/drawing/2014/main" id="{8DE147DF-C0B0-182D-59E2-8929036D5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46" y="1648834"/>
            <a:ext cx="11512062" cy="225894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799ED720-FB9F-FB8B-F28F-306A48950C6B}"/>
              </a:ext>
            </a:extLst>
          </p:cNvPr>
          <p:cNvSpPr txBox="1">
            <a:spLocks/>
          </p:cNvSpPr>
          <p:nvPr/>
        </p:nvSpPr>
        <p:spPr>
          <a:xfrm>
            <a:off x="612047" y="4314093"/>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LEO launches are getting more reliable over time</a:t>
            </a:r>
            <a:endParaRPr lang="en-US" sz="22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F01E0D80-DB4F-720B-7B89-53077AEB49BF}"/>
              </a:ext>
            </a:extLst>
          </p:cNvPr>
          <p:cNvSpPr txBox="1">
            <a:spLocks/>
          </p:cNvSpPr>
          <p:nvPr/>
        </p:nvSpPr>
        <p:spPr>
          <a:xfrm>
            <a:off x="4365579" y="4314093"/>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Some orbits are less frequent than others – MEO and GEO are particularly infrequent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id="{D657A4E3-2B88-22FD-E9BE-02BD0C0FB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1841265"/>
            <a:ext cx="11574780" cy="22712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2161237-A785-5C77-E132-3066A927AA73}"/>
              </a:ext>
            </a:extLst>
          </p:cNvPr>
          <p:cNvSpPr txBox="1">
            <a:spLocks/>
          </p:cNvSpPr>
          <p:nvPr/>
        </p:nvSpPr>
        <p:spPr>
          <a:xfrm>
            <a:off x="734028" y="4314093"/>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VLEO has a tendency towards very heavy payloads</a:t>
            </a:r>
            <a:endParaRPr lang="en-US" sz="22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005FAFD5-EB93-F64F-249B-CF8DD99C21DE}"/>
              </a:ext>
            </a:extLst>
          </p:cNvPr>
          <p:cNvSpPr txBox="1">
            <a:spLocks/>
          </p:cNvSpPr>
          <p:nvPr/>
        </p:nvSpPr>
        <p:spPr>
          <a:xfrm>
            <a:off x="4487560" y="4314093"/>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There isn’t a clear relationship between payload mass and success for GTO</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5122" name="Picture 2">
            <a:extLst>
              <a:ext uri="{FF2B5EF4-FFF2-40B4-BE49-F238E27FC236}">
                <a16:creationId xmlns:a16="http://schemas.microsoft.com/office/drawing/2014/main" id="{889F59BD-A20F-48E6-7F17-52654360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5" y="1483737"/>
            <a:ext cx="7767638" cy="422913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6EA5192D-E421-5A9B-11E8-05A8A14232A0}"/>
              </a:ext>
            </a:extLst>
          </p:cNvPr>
          <p:cNvSpPr txBox="1">
            <a:spLocks/>
          </p:cNvSpPr>
          <p:nvPr/>
        </p:nvSpPr>
        <p:spPr>
          <a:xfrm>
            <a:off x="663483" y="1909274"/>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Success rate has been broadly increasing until 2017 before a dip in 2018</a:t>
            </a:r>
            <a:endParaRPr lang="en-US" sz="2200" dirty="0">
              <a:solidFill>
                <a:schemeClr val="accent3">
                  <a:lumMod val="25000"/>
                </a:schemeClr>
              </a:solidFill>
              <a:latin typeface="Abadi" panose="020B0604020104020204" pitchFamily="34" charset="0"/>
            </a:endParaRPr>
          </a:p>
        </p:txBody>
      </p:sp>
      <p:sp>
        <p:nvSpPr>
          <p:cNvPr id="6" name="Content Placeholder 2">
            <a:extLst>
              <a:ext uri="{FF2B5EF4-FFF2-40B4-BE49-F238E27FC236}">
                <a16:creationId xmlns:a16="http://schemas.microsoft.com/office/drawing/2014/main" id="{5A5D85F0-6257-EA02-3A62-46038189E01F}"/>
              </a:ext>
            </a:extLst>
          </p:cNvPr>
          <p:cNvSpPr txBox="1">
            <a:spLocks/>
          </p:cNvSpPr>
          <p:nvPr/>
        </p:nvSpPr>
        <p:spPr>
          <a:xfrm>
            <a:off x="663483" y="3429000"/>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Launch success rate in 2020 is around 80%</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ontent Placeholder 2">
            <a:extLst>
              <a:ext uri="{FF2B5EF4-FFF2-40B4-BE49-F238E27FC236}">
                <a16:creationId xmlns:a16="http://schemas.microsoft.com/office/drawing/2014/main" id="{C5CACF41-9149-0675-C2E3-FA4FCF2FD5BE}"/>
              </a:ext>
            </a:extLst>
          </p:cNvPr>
          <p:cNvSpPr txBox="1">
            <a:spLocks/>
          </p:cNvSpPr>
          <p:nvPr/>
        </p:nvSpPr>
        <p:spPr>
          <a:xfrm>
            <a:off x="7340508" y="1909274"/>
            <a:ext cx="3460842" cy="1519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The DISTINCT keyword allows us to select only unique values</a:t>
            </a: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9FD16CFB-A72F-D2DF-BCA1-252B7D1C5303}"/>
              </a:ext>
            </a:extLst>
          </p:cNvPr>
          <p:cNvPicPr>
            <a:picLocks noChangeAspect="1"/>
          </p:cNvPicPr>
          <p:nvPr/>
        </p:nvPicPr>
        <p:blipFill>
          <a:blip r:embed="rId3"/>
          <a:stretch>
            <a:fillRect/>
          </a:stretch>
        </p:blipFill>
        <p:spPr>
          <a:xfrm>
            <a:off x="837808" y="1680942"/>
            <a:ext cx="5620534" cy="31532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3373438" cy="33750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LIMIT keywords selects only that many rows</a:t>
            </a:r>
          </a:p>
          <a:p>
            <a:pPr>
              <a:lnSpc>
                <a:spcPct val="100000"/>
              </a:lnSpc>
              <a:spcBef>
                <a:spcPts val="1400"/>
              </a:spcBef>
            </a:pPr>
            <a:r>
              <a:rPr lang="en-US" sz="2200" dirty="0">
                <a:solidFill>
                  <a:schemeClr val="accent3">
                    <a:lumMod val="25000"/>
                  </a:schemeClr>
                </a:solidFill>
                <a:latin typeface="Abadi" panose="020B0604020104020204" pitchFamily="34" charset="0"/>
              </a:rPr>
              <a:t>The % symbol in the LIKE clause acts as a wildcard for any number of characters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D75EC00-3A6D-0CDA-F690-BA37FE4E2155}"/>
              </a:ext>
            </a:extLst>
          </p:cNvPr>
          <p:cNvPicPr>
            <a:picLocks noChangeAspect="1"/>
          </p:cNvPicPr>
          <p:nvPr/>
        </p:nvPicPr>
        <p:blipFill>
          <a:blip r:embed="rId3"/>
          <a:stretch>
            <a:fillRect/>
          </a:stretch>
        </p:blipFill>
        <p:spPr>
          <a:xfrm>
            <a:off x="4324350" y="1518227"/>
            <a:ext cx="7230143" cy="454938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314C0E5-0599-A89C-0685-87E625702EBB}"/>
              </a:ext>
            </a:extLst>
          </p:cNvPr>
          <p:cNvPicPr>
            <a:picLocks noChangeAspect="1"/>
          </p:cNvPicPr>
          <p:nvPr/>
        </p:nvPicPr>
        <p:blipFill>
          <a:blip r:embed="rId3"/>
          <a:stretch>
            <a:fillRect/>
          </a:stretch>
        </p:blipFill>
        <p:spPr>
          <a:xfrm>
            <a:off x="661440" y="1514310"/>
            <a:ext cx="7840169" cy="2362530"/>
          </a:xfrm>
          <a:prstGeom prst="rect">
            <a:avLst/>
          </a:prstGeom>
        </p:spPr>
      </p:pic>
      <p:sp>
        <p:nvSpPr>
          <p:cNvPr id="7" name="Content Placeholder 4">
            <a:extLst>
              <a:ext uri="{FF2B5EF4-FFF2-40B4-BE49-F238E27FC236}">
                <a16:creationId xmlns:a16="http://schemas.microsoft.com/office/drawing/2014/main" id="{36AC3C32-D7AC-E4DA-890C-645A04A6EEE6}"/>
              </a:ext>
            </a:extLst>
          </p:cNvPr>
          <p:cNvSpPr txBox="1">
            <a:spLocks/>
          </p:cNvSpPr>
          <p:nvPr/>
        </p:nvSpPr>
        <p:spPr>
          <a:xfrm>
            <a:off x="8714772" y="1663700"/>
            <a:ext cx="3373365" cy="3375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 is an aggregate function, returning a single value calculated from all the values in the column</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4057650"/>
            <a:ext cx="9602788" cy="8382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AVG is also an aggregate function, performing the arithmetic mean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56D9448-1504-FAC2-963C-E0395EAD3889}"/>
              </a:ext>
            </a:extLst>
          </p:cNvPr>
          <p:cNvPicPr>
            <a:picLocks noChangeAspect="1"/>
          </p:cNvPicPr>
          <p:nvPr/>
        </p:nvPicPr>
        <p:blipFill>
          <a:blip r:embed="rId3"/>
          <a:stretch>
            <a:fillRect/>
          </a:stretch>
        </p:blipFill>
        <p:spPr>
          <a:xfrm>
            <a:off x="975731" y="1601175"/>
            <a:ext cx="8335538" cy="232442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4381500"/>
            <a:ext cx="9469438" cy="8382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MIN works on numbers and dates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D454199-F412-434E-FBA4-35276842796C}"/>
              </a:ext>
            </a:extLst>
          </p:cNvPr>
          <p:cNvPicPr>
            <a:picLocks noChangeAspect="1"/>
          </p:cNvPicPr>
          <p:nvPr/>
        </p:nvPicPr>
        <p:blipFill>
          <a:blip r:embed="rId3"/>
          <a:stretch>
            <a:fillRect/>
          </a:stretch>
        </p:blipFill>
        <p:spPr>
          <a:xfrm>
            <a:off x="770011" y="1541236"/>
            <a:ext cx="7916380" cy="274358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3282950"/>
            <a:ext cx="9745663" cy="24272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use Boolean operators like AND, OR, NOT and so forth to join and modify WHERE clause items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1319793-F4C2-9B2D-56C1-7ED23C748D94}"/>
              </a:ext>
            </a:extLst>
          </p:cNvPr>
          <p:cNvPicPr>
            <a:picLocks noChangeAspect="1"/>
          </p:cNvPicPr>
          <p:nvPr/>
        </p:nvPicPr>
        <p:blipFill>
          <a:blip r:embed="rId3"/>
          <a:stretch>
            <a:fillRect/>
          </a:stretch>
        </p:blipFill>
        <p:spPr>
          <a:xfrm>
            <a:off x="6819561" y="1575377"/>
            <a:ext cx="4858428" cy="1533739"/>
          </a:xfrm>
          <a:prstGeom prst="rect">
            <a:avLst/>
          </a:prstGeom>
        </p:spPr>
      </p:pic>
      <p:sp>
        <p:nvSpPr>
          <p:cNvPr id="6" name="Rectangle 1">
            <a:extLst>
              <a:ext uri="{FF2B5EF4-FFF2-40B4-BE49-F238E27FC236}">
                <a16:creationId xmlns:a16="http://schemas.microsoft.com/office/drawing/2014/main" id="{9E29069C-CE1C-72BB-9260-056713CC3CB8}"/>
              </a:ext>
            </a:extLst>
          </p:cNvPr>
          <p:cNvSpPr>
            <a:spLocks noChangeArrowheads="1"/>
          </p:cNvSpPr>
          <p:nvPr/>
        </p:nvSpPr>
        <p:spPr bwMode="auto">
          <a:xfrm>
            <a:off x="514011" y="1590139"/>
            <a:ext cx="6238875" cy="10053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onsolas" panose="020B0609020204030204" pitchFamily="49" charset="0"/>
                <a:cs typeface="Times New Roman" panose="02020603050405020304" pitchFamily="18" charset="0"/>
              </a:rPr>
              <a:t>select distinct "</a:t>
            </a:r>
            <a:r>
              <a:rPr kumimoji="0" lang="en-US" altLang="en-US" sz="1000" b="0" i="0" u="none" strike="noStrike" cap="none" normalizeH="0" baseline="0" dirty="0" err="1">
                <a:ln>
                  <a:noFill/>
                </a:ln>
                <a:solidFill>
                  <a:schemeClr val="tx1"/>
                </a:solidFill>
                <a:effectLst/>
                <a:latin typeface="Consolas" panose="020B0609020204030204" pitchFamily="49" charset="0"/>
                <a:cs typeface="Times New Roman" panose="02020603050405020304" pitchFamily="18" charset="0"/>
              </a:rPr>
              <a:t>Booster_Version</a:t>
            </a:r>
            <a:r>
              <a:rPr kumimoji="0" lang="en-US" altLang="en-US" sz="1000" b="0" i="0" u="none" strike="noStrike" cap="none" normalizeH="0" baseline="0" dirty="0">
                <a:ln>
                  <a:noFill/>
                </a:ln>
                <a:solidFill>
                  <a:schemeClr val="tx1"/>
                </a:solidFill>
                <a:effectLst/>
                <a:latin typeface="Consolas" panose="020B0609020204030204" pitchFamily="49" charset="0"/>
                <a:cs typeface="Times New Roman" panose="02020603050405020304" pitchFamily="18" charset="0"/>
              </a:rPr>
              <a:t>", PAYLOAD_MASS__KG_, </a:t>
            </a:r>
            <a:r>
              <a:rPr kumimoji="0" lang="en-US" altLang="en-US" sz="1000" b="0" i="0" u="none" strike="noStrike" cap="none" normalizeH="0" baseline="0" dirty="0" err="1">
                <a:ln>
                  <a:noFill/>
                </a:ln>
                <a:solidFill>
                  <a:schemeClr val="tx1"/>
                </a:solidFill>
                <a:effectLst/>
                <a:latin typeface="Consolas" panose="020B0609020204030204" pitchFamily="49" charset="0"/>
                <a:cs typeface="Times New Roman" panose="02020603050405020304" pitchFamily="18" charset="0"/>
              </a:rPr>
              <a:t>Landing_Outcome</a:t>
            </a:r>
            <a:r>
              <a:rPr kumimoji="0" lang="en-US" altLang="en-US" sz="1000" b="0" i="0" u="none" strike="noStrike" cap="none" normalizeH="0" baseline="0" dirty="0">
                <a:ln>
                  <a:noFill/>
                </a:ln>
                <a:solidFill>
                  <a:schemeClr val="tx1"/>
                </a:solidFill>
                <a:effectLst/>
                <a:latin typeface="Consolas" panose="020B0609020204030204" pitchFamily="49" charset="0"/>
                <a:cs typeface="Times New Roman" panose="02020603050405020304" pitchFamily="18" charset="0"/>
              </a:rPr>
              <a:t> from SPACEXTABLE where </a:t>
            </a:r>
            <a:r>
              <a:rPr kumimoji="0" lang="en-US" altLang="en-US" sz="1000" b="0" i="0" u="none" strike="noStrike" cap="none" normalizeH="0" baseline="0" dirty="0" err="1">
                <a:ln>
                  <a:noFill/>
                </a:ln>
                <a:solidFill>
                  <a:schemeClr val="tx1"/>
                </a:solidFill>
                <a:effectLst/>
                <a:latin typeface="Consolas" panose="020B0609020204030204" pitchFamily="49" charset="0"/>
                <a:cs typeface="Times New Roman" panose="02020603050405020304" pitchFamily="18" charset="0"/>
              </a:rPr>
              <a:t>Landing_Outcome</a:t>
            </a:r>
            <a:r>
              <a:rPr kumimoji="0" lang="en-US" altLang="en-US" sz="1000" b="0" i="0" u="none" strike="noStrike" cap="none" normalizeH="0" baseline="0" dirty="0">
                <a:ln>
                  <a:noFill/>
                </a:ln>
                <a:solidFill>
                  <a:schemeClr val="tx1"/>
                </a:solidFill>
                <a:effectLst/>
                <a:latin typeface="Consolas" panose="020B0609020204030204" pitchFamily="49" charset="0"/>
                <a:cs typeface="Times New Roman" panose="02020603050405020304" pitchFamily="18" charset="0"/>
              </a:rPr>
              <a:t> like 'Success (drone ship)' and PAYLOAD_MASS__KG_ &lt; 6000 and PAYLOAD_MASS__KG_ &gt; 4000 </a:t>
            </a:r>
            <a:endParaRPr kumimoji="0" lang="en-US" altLang="en-US" sz="8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4638675"/>
            <a:ext cx="9745663" cy="15382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combine aggregate functions and the GROUP BY keyword to perform the aggregation only over unique values from another column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7353EB4-9020-886A-41E9-2A319B04C76C}"/>
              </a:ext>
            </a:extLst>
          </p:cNvPr>
          <p:cNvPicPr>
            <a:picLocks noChangeAspect="1"/>
          </p:cNvPicPr>
          <p:nvPr/>
        </p:nvPicPr>
        <p:blipFill>
          <a:blip r:embed="rId3"/>
          <a:stretch>
            <a:fillRect/>
          </a:stretch>
        </p:blipFill>
        <p:spPr>
          <a:xfrm>
            <a:off x="851956" y="1395191"/>
            <a:ext cx="7611537" cy="317226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4007"/>
            <a:ext cx="9489241" cy="517160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screen captures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936875"/>
            <a:ext cx="8874125" cy="27400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uses a subquery to pre-calculate another value; in this case the mass of the heaviest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90AF163-F548-A3B9-708A-7ECCA1105363}"/>
              </a:ext>
            </a:extLst>
          </p:cNvPr>
          <p:cNvPicPr>
            <a:picLocks noChangeAspect="1"/>
          </p:cNvPicPr>
          <p:nvPr/>
        </p:nvPicPr>
        <p:blipFill>
          <a:blip r:embed="rId3"/>
          <a:stretch>
            <a:fillRect/>
          </a:stretch>
        </p:blipFill>
        <p:spPr>
          <a:xfrm>
            <a:off x="9339085" y="1891735"/>
            <a:ext cx="2543530" cy="3972479"/>
          </a:xfrm>
          <a:prstGeom prst="rect">
            <a:avLst/>
          </a:prstGeom>
        </p:spPr>
      </p:pic>
      <p:sp>
        <p:nvSpPr>
          <p:cNvPr id="7" name="Rectangle 1">
            <a:extLst>
              <a:ext uri="{FF2B5EF4-FFF2-40B4-BE49-F238E27FC236}">
                <a16:creationId xmlns:a16="http://schemas.microsoft.com/office/drawing/2014/main" id="{9C735647-1118-0766-4832-1F6E2B88A452}"/>
              </a:ext>
            </a:extLst>
          </p:cNvPr>
          <p:cNvSpPr>
            <a:spLocks noChangeArrowheads="1"/>
          </p:cNvSpPr>
          <p:nvPr/>
        </p:nvSpPr>
        <p:spPr bwMode="auto">
          <a:xfrm>
            <a:off x="309385" y="1891735"/>
            <a:ext cx="8874184" cy="6975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onsolas" panose="020B0609020204030204" pitchFamily="49" charset="0"/>
                <a:cs typeface="Times New Roman" panose="02020603050405020304" pitchFamily="18" charset="0"/>
              </a:rPr>
              <a:t>select distinct </a:t>
            </a:r>
            <a:r>
              <a:rPr kumimoji="0" lang="en-US" altLang="en-US" sz="1000" b="0" i="0" u="none" strike="noStrike" cap="none" normalizeH="0" baseline="0" dirty="0" err="1">
                <a:ln>
                  <a:noFill/>
                </a:ln>
                <a:solidFill>
                  <a:schemeClr val="tx1"/>
                </a:solidFill>
                <a:effectLst/>
                <a:latin typeface="Consolas" panose="020B0609020204030204" pitchFamily="49" charset="0"/>
                <a:cs typeface="Times New Roman" panose="02020603050405020304" pitchFamily="18" charset="0"/>
              </a:rPr>
              <a:t>booster_version</a:t>
            </a:r>
            <a:r>
              <a:rPr kumimoji="0" lang="en-US" altLang="en-US" sz="1000" b="0" i="0" u="none" strike="noStrike" cap="none" normalizeH="0" baseline="0" dirty="0">
                <a:ln>
                  <a:noFill/>
                </a:ln>
                <a:solidFill>
                  <a:schemeClr val="tx1"/>
                </a:solidFill>
                <a:effectLst/>
                <a:latin typeface="Consolas" panose="020B0609020204030204" pitchFamily="49" charset="0"/>
                <a:cs typeface="Times New Roman" panose="02020603050405020304" pitchFamily="18" charset="0"/>
              </a:rPr>
              <a:t> from SPACEXTABLE where PAYLOAD_MASS__KG_ = (select max(PAYLOAD_MASS__KG_) from SPACEXTABLE) </a:t>
            </a:r>
            <a:endParaRPr kumimoji="0" lang="en-US" altLang="en-US" sz="8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chemeClr val="tx1"/>
                </a:solidFill>
                <a:effectLst/>
                <a:latin typeface="Consolas" panose="020B0609020204030204" pitchFamily="49"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371725"/>
            <a:ext cx="6154738" cy="34194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needed to use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to handle date comprehension here as this implementation SQL lacks native functions</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3D2ECA6-68DC-D9AE-D1CC-19F793C2C212}"/>
              </a:ext>
            </a:extLst>
          </p:cNvPr>
          <p:cNvPicPr>
            <a:picLocks noChangeAspect="1"/>
          </p:cNvPicPr>
          <p:nvPr/>
        </p:nvPicPr>
        <p:blipFill>
          <a:blip r:embed="rId3"/>
          <a:stretch>
            <a:fillRect/>
          </a:stretch>
        </p:blipFill>
        <p:spPr>
          <a:xfrm>
            <a:off x="7067207" y="2130041"/>
            <a:ext cx="4915586" cy="1190791"/>
          </a:xfrm>
          <a:prstGeom prst="rect">
            <a:avLst/>
          </a:prstGeom>
        </p:spPr>
      </p:pic>
      <p:sp>
        <p:nvSpPr>
          <p:cNvPr id="7" name="Rectangle 1">
            <a:extLst>
              <a:ext uri="{FF2B5EF4-FFF2-40B4-BE49-F238E27FC236}">
                <a16:creationId xmlns:a16="http://schemas.microsoft.com/office/drawing/2014/main" id="{06A443D0-4C86-22BB-E629-2B4739061F3A}"/>
              </a:ext>
            </a:extLst>
          </p:cNvPr>
          <p:cNvSpPr>
            <a:spLocks noChangeArrowheads="1"/>
          </p:cNvSpPr>
          <p:nvPr/>
        </p:nvSpPr>
        <p:spPr bwMode="auto">
          <a:xfrm>
            <a:off x="364937" y="1432455"/>
            <a:ext cx="10555734" cy="6975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cs typeface="Times New Roman" panose="02020603050405020304" pitchFamily="18" charset="0"/>
              </a:rPr>
              <a:t>select </a:t>
            </a:r>
            <a:r>
              <a:rPr kumimoji="0" lang="en-US" altLang="en-US" sz="1000" b="0" i="0" u="none" strike="noStrike" cap="none" normalizeH="0" baseline="0" dirty="0" err="1">
                <a:ln>
                  <a:noFill/>
                </a:ln>
                <a:solidFill>
                  <a:schemeClr val="tx1"/>
                </a:solidFill>
                <a:effectLst/>
                <a:latin typeface="Arial Unicode MS"/>
                <a:cs typeface="Times New Roman" panose="02020603050405020304" pitchFamily="18" charset="0"/>
              </a:rPr>
              <a:t>substr</a:t>
            </a:r>
            <a:r>
              <a:rPr kumimoji="0" lang="en-US" altLang="en-US" sz="1000" b="0" i="0" u="none" strike="noStrike" cap="none" normalizeH="0" baseline="0" dirty="0">
                <a:ln>
                  <a:noFill/>
                </a:ln>
                <a:solidFill>
                  <a:schemeClr val="tx1"/>
                </a:solidFill>
                <a:effectLst/>
                <a:latin typeface="Arial Unicode MS"/>
                <a:cs typeface="Times New Roman" panose="02020603050405020304" pitchFamily="18" charset="0"/>
              </a:rPr>
              <a:t>(Date, 6,2) as Month, </a:t>
            </a:r>
            <a:r>
              <a:rPr kumimoji="0" lang="en-US" altLang="en-US" sz="1000" b="0" i="0" u="none" strike="noStrike" cap="none" normalizeH="0" baseline="0" dirty="0" err="1">
                <a:ln>
                  <a:noFill/>
                </a:ln>
                <a:solidFill>
                  <a:schemeClr val="tx1"/>
                </a:solidFill>
                <a:effectLst/>
                <a:latin typeface="Arial Unicode MS"/>
                <a:cs typeface="Times New Roman" panose="02020603050405020304" pitchFamily="18" charset="0"/>
              </a:rPr>
              <a:t>Landing_Outcome</a:t>
            </a:r>
            <a:r>
              <a:rPr kumimoji="0" lang="en-US" altLang="en-US" sz="1000" b="0" i="0" u="none" strike="noStrike" cap="none" normalizeH="0" baseline="0" dirty="0">
                <a:ln>
                  <a:noFill/>
                </a:ln>
                <a:solidFill>
                  <a:schemeClr val="tx1"/>
                </a:solidFill>
                <a:effectLst/>
                <a:latin typeface="Arial Unicode MS"/>
                <a:cs typeface="Times New Roman" panose="02020603050405020304" pitchFamily="18" charset="0"/>
              </a:rPr>
              <a:t>, </a:t>
            </a:r>
            <a:r>
              <a:rPr kumimoji="0" lang="en-US" altLang="en-US" sz="1000" b="0" i="0" u="none" strike="noStrike" cap="none" normalizeH="0" baseline="0" dirty="0" err="1">
                <a:ln>
                  <a:noFill/>
                </a:ln>
                <a:solidFill>
                  <a:schemeClr val="tx1"/>
                </a:solidFill>
                <a:effectLst/>
                <a:latin typeface="Arial Unicode MS"/>
                <a:cs typeface="Times New Roman" panose="02020603050405020304" pitchFamily="18" charset="0"/>
              </a:rPr>
              <a:t>Booster_Version</a:t>
            </a:r>
            <a:r>
              <a:rPr kumimoji="0" lang="en-US" altLang="en-US" sz="1000" b="0" i="0" u="none" strike="noStrike" cap="none" normalizeH="0" baseline="0" dirty="0">
                <a:ln>
                  <a:noFill/>
                </a:ln>
                <a:solidFill>
                  <a:schemeClr val="tx1"/>
                </a:solidFill>
                <a:effectLst/>
                <a:latin typeface="Arial Unicode MS"/>
                <a:cs typeface="Times New Roman" panose="02020603050405020304" pitchFamily="18" charset="0"/>
              </a:rPr>
              <a:t>, </a:t>
            </a:r>
            <a:r>
              <a:rPr kumimoji="0" lang="en-US" altLang="en-US" sz="1000" b="0" i="0" u="none" strike="noStrike" cap="none" normalizeH="0" baseline="0" dirty="0" err="1">
                <a:ln>
                  <a:noFill/>
                </a:ln>
                <a:solidFill>
                  <a:schemeClr val="tx1"/>
                </a:solidFill>
                <a:effectLst/>
                <a:latin typeface="Arial Unicode MS"/>
                <a:cs typeface="Times New Roman" panose="02020603050405020304" pitchFamily="18" charset="0"/>
              </a:rPr>
              <a:t>Launch_Site</a:t>
            </a:r>
            <a:r>
              <a:rPr kumimoji="0" lang="en-US" altLang="en-US" sz="1000" b="0" i="0" u="none" strike="noStrike" cap="none" normalizeH="0" baseline="0" dirty="0">
                <a:ln>
                  <a:noFill/>
                </a:ln>
                <a:solidFill>
                  <a:schemeClr val="tx1"/>
                </a:solidFill>
                <a:effectLst/>
                <a:latin typeface="Arial Unicode MS"/>
                <a:cs typeface="Times New Roman" panose="02020603050405020304" pitchFamily="18" charset="0"/>
              </a:rPr>
              <a:t> from SPACEXTABLE where </a:t>
            </a:r>
            <a:r>
              <a:rPr kumimoji="0" lang="en-US" altLang="en-US" sz="1000" b="0" i="0" u="none" strike="noStrike" cap="none" normalizeH="0" baseline="0" dirty="0" err="1">
                <a:ln>
                  <a:noFill/>
                </a:ln>
                <a:solidFill>
                  <a:schemeClr val="tx1"/>
                </a:solidFill>
                <a:effectLst/>
                <a:latin typeface="Arial Unicode MS"/>
                <a:cs typeface="Times New Roman" panose="02020603050405020304" pitchFamily="18" charset="0"/>
              </a:rPr>
              <a:t>substr</a:t>
            </a:r>
            <a:r>
              <a:rPr kumimoji="0" lang="en-US" altLang="en-US" sz="1000" b="0" i="0" u="none" strike="noStrike" cap="none" normalizeH="0" baseline="0" dirty="0">
                <a:ln>
                  <a:noFill/>
                </a:ln>
                <a:solidFill>
                  <a:schemeClr val="tx1"/>
                </a:solidFill>
                <a:effectLst/>
                <a:latin typeface="Arial Unicode MS"/>
                <a:cs typeface="Times New Roman" panose="02020603050405020304" pitchFamily="18" charset="0"/>
              </a:rPr>
              <a:t>(Date,0,5)='2015' and </a:t>
            </a:r>
            <a:r>
              <a:rPr kumimoji="0" lang="en-US" altLang="en-US" sz="1000" b="0" i="0" u="none" strike="noStrike" cap="none" normalizeH="0" baseline="0" dirty="0" err="1">
                <a:ln>
                  <a:noFill/>
                </a:ln>
                <a:solidFill>
                  <a:schemeClr val="tx1"/>
                </a:solidFill>
                <a:effectLst/>
                <a:latin typeface="Arial Unicode MS"/>
                <a:cs typeface="Times New Roman" panose="02020603050405020304" pitchFamily="18" charset="0"/>
              </a:rPr>
              <a:t>Landing_Outcome</a:t>
            </a:r>
            <a:r>
              <a:rPr kumimoji="0" lang="en-US" altLang="en-US" sz="1000" b="0" i="0" u="none" strike="noStrike" cap="none" normalizeH="0" baseline="0" dirty="0">
                <a:ln>
                  <a:noFill/>
                </a:ln>
                <a:solidFill>
                  <a:schemeClr val="tx1"/>
                </a:solidFill>
                <a:effectLst/>
                <a:latin typeface="Arial Unicode MS"/>
                <a:cs typeface="Times New Roman" panose="02020603050405020304" pitchFamily="18" charset="0"/>
              </a:rPr>
              <a:t> = 'Failure (drone ship)'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67DD472-70E3-BCEF-0A90-33FD31A0E337}"/>
              </a:ext>
            </a:extLst>
          </p:cNvPr>
          <p:cNvPicPr>
            <a:picLocks noChangeAspect="1"/>
          </p:cNvPicPr>
          <p:nvPr/>
        </p:nvPicPr>
        <p:blipFill>
          <a:blip r:embed="rId3"/>
          <a:stretch>
            <a:fillRect/>
          </a:stretch>
        </p:blipFill>
        <p:spPr>
          <a:xfrm>
            <a:off x="7771235" y="2033335"/>
            <a:ext cx="4029637" cy="3610479"/>
          </a:xfrm>
          <a:prstGeom prst="rect">
            <a:avLst/>
          </a:prstGeom>
        </p:spPr>
      </p:pic>
      <p:sp>
        <p:nvSpPr>
          <p:cNvPr id="7" name="Rectangle 1">
            <a:extLst>
              <a:ext uri="{FF2B5EF4-FFF2-40B4-BE49-F238E27FC236}">
                <a16:creationId xmlns:a16="http://schemas.microsoft.com/office/drawing/2014/main" id="{00A48CB8-D5A9-7F09-8850-203F754B8E9B}"/>
              </a:ext>
            </a:extLst>
          </p:cNvPr>
          <p:cNvSpPr>
            <a:spLocks noChangeArrowheads="1"/>
          </p:cNvSpPr>
          <p:nvPr/>
        </p:nvSpPr>
        <p:spPr bwMode="auto">
          <a:xfrm>
            <a:off x="391128" y="1530240"/>
            <a:ext cx="8778004" cy="6975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cs typeface="Times New Roman" panose="02020603050405020304" pitchFamily="18" charset="0"/>
              </a:rPr>
              <a:t>select </a:t>
            </a:r>
            <a:r>
              <a:rPr kumimoji="0" lang="en-US" altLang="en-US" sz="1000" b="0" i="0" u="none" strike="noStrike" cap="none" normalizeH="0" baseline="0" dirty="0" err="1">
                <a:ln>
                  <a:noFill/>
                </a:ln>
                <a:solidFill>
                  <a:schemeClr val="tx1"/>
                </a:solidFill>
                <a:effectLst/>
                <a:latin typeface="Arial Unicode MS"/>
                <a:cs typeface="Times New Roman" panose="02020603050405020304" pitchFamily="18" charset="0"/>
              </a:rPr>
              <a:t>landing_outcome</a:t>
            </a:r>
            <a:r>
              <a:rPr kumimoji="0" lang="en-US" altLang="en-US" sz="1000" b="0" i="0" u="none" strike="noStrike" cap="none" normalizeH="0" baseline="0" dirty="0">
                <a:ln>
                  <a:noFill/>
                </a:ln>
                <a:solidFill>
                  <a:schemeClr val="tx1"/>
                </a:solidFill>
                <a:effectLst/>
                <a:latin typeface="Arial Unicode MS"/>
                <a:cs typeface="Times New Roman" panose="02020603050405020304" pitchFamily="18" charset="0"/>
              </a:rPr>
              <a:t>, count(</a:t>
            </a:r>
            <a:r>
              <a:rPr kumimoji="0" lang="en-US" altLang="en-US" sz="1000" b="0" i="0" u="none" strike="noStrike" cap="none" normalizeH="0" baseline="0" dirty="0" err="1">
                <a:ln>
                  <a:noFill/>
                </a:ln>
                <a:solidFill>
                  <a:schemeClr val="tx1"/>
                </a:solidFill>
                <a:effectLst/>
                <a:latin typeface="Arial Unicode MS"/>
                <a:cs typeface="Times New Roman" panose="02020603050405020304" pitchFamily="18" charset="0"/>
              </a:rPr>
              <a:t>landing_outcome</a:t>
            </a:r>
            <a:r>
              <a:rPr kumimoji="0" lang="en-US" altLang="en-US" sz="1000" b="0" i="0" u="none" strike="noStrike" cap="none" normalizeH="0" baseline="0" dirty="0">
                <a:ln>
                  <a:noFill/>
                </a:ln>
                <a:solidFill>
                  <a:schemeClr val="tx1"/>
                </a:solidFill>
                <a:effectLst/>
                <a:latin typeface="Arial Unicode MS"/>
                <a:cs typeface="Times New Roman" panose="02020603050405020304" pitchFamily="18" charset="0"/>
              </a:rPr>
              <a:t>) from SPACEXTABLE group by </a:t>
            </a:r>
            <a:r>
              <a:rPr kumimoji="0" lang="en-US" altLang="en-US" sz="1000" b="0" i="0" u="none" strike="noStrike" cap="none" normalizeH="0" baseline="0" dirty="0" err="1">
                <a:ln>
                  <a:noFill/>
                </a:ln>
                <a:solidFill>
                  <a:schemeClr val="tx1"/>
                </a:solidFill>
                <a:effectLst/>
                <a:latin typeface="Arial Unicode MS"/>
                <a:cs typeface="Times New Roman" panose="02020603050405020304" pitchFamily="18" charset="0"/>
              </a:rPr>
              <a:t>landing_outcome</a:t>
            </a:r>
            <a:r>
              <a:rPr kumimoji="0" lang="en-US" altLang="en-US" sz="1000" b="0" i="0" u="none" strike="noStrike" cap="none" normalizeH="0" baseline="0" dirty="0">
                <a:ln>
                  <a:noFill/>
                </a:ln>
                <a:solidFill>
                  <a:schemeClr val="tx1"/>
                </a:solidFill>
                <a:effectLst/>
                <a:latin typeface="Arial Unicode MS"/>
                <a:cs typeface="Times New Roman" panose="02020603050405020304" pitchFamily="18" charset="0"/>
              </a:rPr>
              <a:t> where "date" &gt; 2010-06-04 and "date" &lt; 2017-03-20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Content Placeholder 4">
            <a:extLst>
              <a:ext uri="{FF2B5EF4-FFF2-40B4-BE49-F238E27FC236}">
                <a16:creationId xmlns:a16="http://schemas.microsoft.com/office/drawing/2014/main" id="{2F02D29D-86CD-3F11-1311-385374188380}"/>
              </a:ext>
            </a:extLst>
          </p:cNvPr>
          <p:cNvSpPr txBox="1">
            <a:spLocks/>
          </p:cNvSpPr>
          <p:nvPr/>
        </p:nvSpPr>
        <p:spPr>
          <a:xfrm>
            <a:off x="770010" y="2371725"/>
            <a:ext cx="6154665" cy="34194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ORDER BY … DESC keyword would be used to order the results</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Global Map</a:t>
            </a:r>
          </a:p>
        </p:txBody>
      </p:sp>
      <p:pic>
        <p:nvPicPr>
          <p:cNvPr id="4" name="Content Placeholder 5">
            <a:extLst>
              <a:ext uri="{FF2B5EF4-FFF2-40B4-BE49-F238E27FC236}">
                <a16:creationId xmlns:a16="http://schemas.microsoft.com/office/drawing/2014/main" id="{470AB9A3-B553-4971-BB03-177421E4971B}"/>
              </a:ext>
            </a:extLst>
          </p:cNvPr>
          <p:cNvPicPr>
            <a:picLocks noGrp="1" noChangeAspect="1"/>
          </p:cNvPicPr>
          <p:nvPr/>
        </p:nvPicPr>
        <p:blipFill>
          <a:blip r:embed="rId3"/>
          <a:stretch>
            <a:fillRect/>
          </a:stretch>
        </p:blipFill>
        <p:spPr>
          <a:xfrm>
            <a:off x="218448" y="1486714"/>
            <a:ext cx="9553443" cy="42854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a:t>
            </a:r>
          </a:p>
        </p:txBody>
      </p:sp>
      <p:pic>
        <p:nvPicPr>
          <p:cNvPr id="2" name="Content Placeholder 3">
            <a:extLst>
              <a:ext uri="{FF2B5EF4-FFF2-40B4-BE49-F238E27FC236}">
                <a16:creationId xmlns:a16="http://schemas.microsoft.com/office/drawing/2014/main" id="{545859BE-C488-4415-B455-A8E223C13405}"/>
              </a:ext>
            </a:extLst>
          </p:cNvPr>
          <p:cNvPicPr>
            <a:picLocks noGrp="1" noChangeAspect="1"/>
          </p:cNvPicPr>
          <p:nvPr/>
        </p:nvPicPr>
        <p:blipFill>
          <a:blip r:embed="rId3"/>
          <a:stretch>
            <a:fillRect/>
          </a:stretch>
        </p:blipFill>
        <p:spPr>
          <a:xfrm>
            <a:off x="752019" y="1042950"/>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landmarks</a:t>
            </a:r>
          </a:p>
        </p:txBody>
      </p:sp>
      <p:pic>
        <p:nvPicPr>
          <p:cNvPr id="2" name="Content Placeholder 3">
            <a:extLst>
              <a:ext uri="{FF2B5EF4-FFF2-40B4-BE49-F238E27FC236}">
                <a16:creationId xmlns:a16="http://schemas.microsoft.com/office/drawing/2014/main" id="{6E1784D2-4EB3-4F23-A05A-978BAA2AC218}"/>
              </a:ext>
            </a:extLst>
          </p:cNvPr>
          <p:cNvPicPr>
            <a:picLocks noGrp="1" noChangeAspect="1"/>
          </p:cNvPicPr>
          <p:nvPr/>
        </p:nvPicPr>
        <p:blipFill>
          <a:blip r:embed="rId3"/>
          <a:stretch>
            <a:fillRect/>
          </a:stretch>
        </p:blipFill>
        <p:spPr>
          <a:xfrm>
            <a:off x="770011"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a:t>
            </a:r>
          </a:p>
        </p:txBody>
      </p:sp>
      <p:pic>
        <p:nvPicPr>
          <p:cNvPr id="2" name="Content Placeholder 3">
            <a:extLst>
              <a:ext uri="{FF2B5EF4-FFF2-40B4-BE49-F238E27FC236}">
                <a16:creationId xmlns:a16="http://schemas.microsoft.com/office/drawing/2014/main" id="{6073DE17-0FF5-4595-A4F2-B52421CEC018}"/>
              </a:ext>
            </a:extLst>
          </p:cNvPr>
          <p:cNvPicPr>
            <a:picLocks noGrp="1" noChangeAspect="1"/>
          </p:cNvPicPr>
          <p:nvPr/>
        </p:nvPicPr>
        <p:blipFill>
          <a:blip r:embed="rId3"/>
          <a:stretch>
            <a:fillRect/>
          </a:stretch>
        </p:blipFill>
        <p:spPr>
          <a:xfrm>
            <a:off x="1148064" y="1607135"/>
            <a:ext cx="9895872" cy="44184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of the most successful Launch Site</a:t>
            </a:r>
          </a:p>
        </p:txBody>
      </p:sp>
      <p:pic>
        <p:nvPicPr>
          <p:cNvPr id="2"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2010108"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24066"/>
            <a:ext cx="10134025" cy="4895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Project background and context</a:t>
            </a:r>
          </a:p>
          <a:p>
            <a:pPr lvl="1">
              <a:spcBef>
                <a:spcPts val="1400"/>
              </a:spcBef>
            </a:pPr>
            <a:r>
              <a:rPr lang="en-GB"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We endeavour to predict, using data science methodologies, if we can predict if the first stage booster will land successfully.</a:t>
            </a:r>
            <a:endParaRPr lang="en-US" sz="2000"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20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20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20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Launch Outcome variants</a:t>
            </a:r>
          </a:p>
        </p:txBody>
      </p:sp>
      <p:pic>
        <p:nvPicPr>
          <p:cNvPr id="2"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tretch>
            <a:fillRect/>
          </a:stretch>
        </p:blipFill>
        <p:spPr>
          <a:xfrm>
            <a:off x="770012" y="1663829"/>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293148" y="1526933"/>
            <a:ext cx="11164824" cy="3321534"/>
          </a:xfrm>
          <a:prstGeom prst="rect">
            <a:avLst/>
          </a:prstGeom>
        </p:spPr>
      </p:pic>
      <p:sp>
        <p:nvSpPr>
          <p:cNvPr id="3" name="Content Placeholder 4">
            <a:extLst>
              <a:ext uri="{FF2B5EF4-FFF2-40B4-BE49-F238E27FC236}">
                <a16:creationId xmlns:a16="http://schemas.microsoft.com/office/drawing/2014/main" id="{19232C47-DB44-C806-922B-BC5C35AD8AB7}"/>
              </a:ext>
            </a:extLst>
          </p:cNvPr>
          <p:cNvSpPr txBox="1">
            <a:spLocks/>
          </p:cNvSpPr>
          <p:nvPr/>
        </p:nvSpPr>
        <p:spPr>
          <a:xfrm>
            <a:off x="293148" y="5157212"/>
            <a:ext cx="8874185" cy="13080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are seeking the model with the best model accuracy.</a:t>
            </a:r>
          </a:p>
          <a:p>
            <a:pPr>
              <a:lnSpc>
                <a:spcPct val="100000"/>
              </a:lnSpc>
              <a:spcBef>
                <a:spcPts val="1400"/>
              </a:spcBef>
            </a:pPr>
            <a:r>
              <a:rPr lang="en-US" sz="2200" dirty="0">
                <a:solidFill>
                  <a:schemeClr val="accent3">
                    <a:lumMod val="25000"/>
                  </a:schemeClr>
                </a:solidFill>
                <a:latin typeface="Abadi" panose="020B0604020104020204" pitchFamily="34" charset="0"/>
              </a:rPr>
              <a:t>In this case it was a Decision Tree</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4348163" cy="36068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for the Decision Tree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model is highly accurate for Successful Landings, but significantly less so for Unsuccessful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5855261" y="1524739"/>
            <a:ext cx="5143235" cy="37203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28684E62-A9F8-4E7A-AB01-78893062A1B4}"/>
              </a:ext>
            </a:extLst>
          </p:cNvPr>
          <p:cNvSpPr>
            <a:spLocks noGrp="1"/>
          </p:cNvSpPr>
          <p:nvPr/>
        </p:nvSpPr>
        <p:spPr>
          <a:xfrm>
            <a:off x="942372" y="1696812"/>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has increased steadily between 2013 and 2020.</a:t>
            </a:r>
          </a:p>
          <a:p>
            <a:pPr>
              <a:lnSpc>
                <a:spcPct val="100000"/>
              </a:lnSpc>
              <a:spcBef>
                <a:spcPts val="1400"/>
              </a:spcBef>
            </a:pPr>
            <a:r>
              <a:rPr lang="en-US" sz="2200" dirty="0">
                <a:solidFill>
                  <a:schemeClr val="accent3">
                    <a:lumMod val="25000"/>
                  </a:schemeClr>
                </a:solidFill>
                <a:latin typeface="Abadi" panose="020B0604020104020204" pitchFamily="34" charset="0"/>
              </a:rPr>
              <a:t>Launches to </a:t>
            </a:r>
            <a:r>
              <a:rPr lang="en-US" sz="2200" dirty="0">
                <a:latin typeface="Abadi" panose="020B0604020104020204" pitchFamily="34" charset="0"/>
              </a:rPr>
              <a:t>ES-L1, GEO, HEO, SSO, VLEO orbits had the highest success rates.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385936"/>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collected data using the publicly available SpaceX API and from the Wikipedia page listing 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checked for missing/incomplete data, engineered a feature to clearly identify successes and failures, and used one-hot encoding on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a train/test split of 80%/20%, we trained a logistic regression, a SVM and a Decision Tree classifier on the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674813"/>
            <a:ext cx="10515600" cy="4860925"/>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want to collect data from an external API and transform it into a well-structured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collected data from the SpaceX API using the Python Requests package</a:t>
            </a:r>
          </a:p>
          <a:p>
            <a:pPr>
              <a:lnSpc>
                <a:spcPct val="100000"/>
              </a:lnSpc>
              <a:spcBef>
                <a:spcPts val="1400"/>
              </a:spcBef>
            </a:pPr>
            <a:r>
              <a:rPr lang="en-US" sz="2200" dirty="0">
                <a:solidFill>
                  <a:schemeClr val="accent3">
                    <a:lumMod val="25000"/>
                  </a:schemeClr>
                </a:solidFill>
                <a:latin typeface="Abadi" panose="020B0604020104020204" pitchFamily="34" charset="0"/>
              </a:rPr>
              <a:t>Using the https://api.spacexdata.com/v4/launches/past endpoint</a:t>
            </a:r>
          </a:p>
          <a:p>
            <a:pPr>
              <a:lnSpc>
                <a:spcPct val="100000"/>
              </a:lnSpc>
              <a:spcBef>
                <a:spcPts val="1400"/>
              </a:spcBef>
            </a:pPr>
            <a:r>
              <a:rPr lang="en-US" sz="2200" dirty="0">
                <a:solidFill>
                  <a:schemeClr val="accent3">
                    <a:lumMod val="25000"/>
                  </a:schemeClr>
                </a:solidFill>
                <a:latin typeface="Abadi" panose="020B0604020104020204" pitchFamily="34" charset="0"/>
              </a:rPr>
              <a:t>Using the Pandas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function we can extract data straight into a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many data records were internal references, we also needed to perform extra calls to get the names and values associated with those internal references</a:t>
            </a:r>
          </a:p>
          <a:p>
            <a:pPr>
              <a:lnSpc>
                <a:spcPct val="100000"/>
              </a:lnSpc>
              <a:spcBef>
                <a:spcPts val="1400"/>
              </a:spcBef>
            </a:pPr>
            <a:r>
              <a:rPr lang="en-US" sz="2200" dirty="0">
                <a:solidFill>
                  <a:schemeClr val="accent3">
                    <a:lumMod val="25000"/>
                  </a:schemeClr>
                </a:solidFill>
                <a:latin typeface="Abadi" panose="020B0604020104020204" pitchFamily="34" charset="0"/>
              </a:rPr>
              <a:t>We performed some filtering on this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show only Falcon 9 launches</a:t>
            </a:r>
          </a:p>
          <a:p>
            <a:pPr>
              <a:lnSpc>
                <a:spcPct val="100000"/>
              </a:lnSpc>
              <a:spcBef>
                <a:spcPts val="1400"/>
              </a:spcBef>
            </a:pPr>
            <a:r>
              <a:rPr lang="en-US" sz="2200" dirty="0">
                <a:solidFill>
                  <a:schemeClr val="accent3">
                    <a:lumMod val="25000"/>
                  </a:schemeClr>
                </a:solidFill>
                <a:latin typeface="Abadi" panose="020B0604020104020204" pitchFamily="34" charset="0"/>
              </a:rPr>
              <a:t>We replaced some missing values in the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column with the column mean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Requests and SpaceX API</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162877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Requests and SpaceX API</a:t>
            </a:r>
            <a:endParaRPr lang="en-US" dirty="0">
              <a:solidFill>
                <a:srgbClr val="0B49CB"/>
              </a:solidFill>
            </a:endParaRPr>
          </a:p>
        </p:txBody>
      </p:sp>
      <p:sp>
        <p:nvSpPr>
          <p:cNvPr id="2" name="Rectangle 1">
            <a:extLst>
              <a:ext uri="{FF2B5EF4-FFF2-40B4-BE49-F238E27FC236}">
                <a16:creationId xmlns:a16="http://schemas.microsoft.com/office/drawing/2014/main" id="{A7E6AD38-6C96-0B71-679F-57C811DAEB49}"/>
              </a:ext>
            </a:extLst>
          </p:cNvPr>
          <p:cNvSpPr/>
          <p:nvPr/>
        </p:nvSpPr>
        <p:spPr>
          <a:xfrm>
            <a:off x="6027811" y="1358718"/>
            <a:ext cx="2006917"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Retrieve data from</a:t>
            </a:r>
          </a:p>
          <a:p>
            <a:pPr algn="ctr"/>
            <a:r>
              <a:rPr lang="en-GB" sz="1400" dirty="0"/>
              <a:t>…/v4/launches/past</a:t>
            </a:r>
          </a:p>
        </p:txBody>
      </p:sp>
      <p:sp>
        <p:nvSpPr>
          <p:cNvPr id="7" name="Rectangle 6">
            <a:extLst>
              <a:ext uri="{FF2B5EF4-FFF2-40B4-BE49-F238E27FC236}">
                <a16:creationId xmlns:a16="http://schemas.microsoft.com/office/drawing/2014/main" id="{45B035C9-7BBA-DDD8-E7E9-1C82B6D89C54}"/>
              </a:ext>
            </a:extLst>
          </p:cNvPr>
          <p:cNvSpPr/>
          <p:nvPr/>
        </p:nvSpPr>
        <p:spPr>
          <a:xfrm>
            <a:off x="7196160" y="2964384"/>
            <a:ext cx="2298982"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Retrieve reference data from rockets</a:t>
            </a:r>
          </a:p>
        </p:txBody>
      </p:sp>
      <p:sp>
        <p:nvSpPr>
          <p:cNvPr id="8" name="Rectangle 7">
            <a:extLst>
              <a:ext uri="{FF2B5EF4-FFF2-40B4-BE49-F238E27FC236}">
                <a16:creationId xmlns:a16="http://schemas.microsoft.com/office/drawing/2014/main" id="{68C2A3A6-E31D-E2FE-8D8E-001CB76EF177}"/>
              </a:ext>
            </a:extLst>
          </p:cNvPr>
          <p:cNvSpPr/>
          <p:nvPr/>
        </p:nvSpPr>
        <p:spPr>
          <a:xfrm>
            <a:off x="7196160" y="3593066"/>
            <a:ext cx="2298982"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Retrieve reference data from payload</a:t>
            </a:r>
          </a:p>
        </p:txBody>
      </p:sp>
      <p:sp>
        <p:nvSpPr>
          <p:cNvPr id="9" name="Rectangle 8">
            <a:extLst>
              <a:ext uri="{FF2B5EF4-FFF2-40B4-BE49-F238E27FC236}">
                <a16:creationId xmlns:a16="http://schemas.microsoft.com/office/drawing/2014/main" id="{DBF8666A-1D34-4151-B12D-C9BC290E2D54}"/>
              </a:ext>
            </a:extLst>
          </p:cNvPr>
          <p:cNvSpPr/>
          <p:nvPr/>
        </p:nvSpPr>
        <p:spPr>
          <a:xfrm>
            <a:off x="7196160" y="4207816"/>
            <a:ext cx="2298982"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Retrieve reference data from launchpad</a:t>
            </a:r>
          </a:p>
        </p:txBody>
      </p:sp>
      <p:sp>
        <p:nvSpPr>
          <p:cNvPr id="10" name="Rectangle 9">
            <a:extLst>
              <a:ext uri="{FF2B5EF4-FFF2-40B4-BE49-F238E27FC236}">
                <a16:creationId xmlns:a16="http://schemas.microsoft.com/office/drawing/2014/main" id="{296DA7D0-D0D6-0BD2-B593-E98AE882D811}"/>
              </a:ext>
            </a:extLst>
          </p:cNvPr>
          <p:cNvSpPr/>
          <p:nvPr/>
        </p:nvSpPr>
        <p:spPr>
          <a:xfrm>
            <a:off x="7196160" y="4822566"/>
            <a:ext cx="2298982"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Retrieve reference data from cores</a:t>
            </a:r>
          </a:p>
        </p:txBody>
      </p:sp>
      <p:sp>
        <p:nvSpPr>
          <p:cNvPr id="11" name="Rectangle 10">
            <a:extLst>
              <a:ext uri="{FF2B5EF4-FFF2-40B4-BE49-F238E27FC236}">
                <a16:creationId xmlns:a16="http://schemas.microsoft.com/office/drawing/2014/main" id="{FC96336D-7473-4817-0919-17319430072D}"/>
              </a:ext>
            </a:extLst>
          </p:cNvPr>
          <p:cNvSpPr/>
          <p:nvPr/>
        </p:nvSpPr>
        <p:spPr>
          <a:xfrm>
            <a:off x="6027810" y="2095551"/>
            <a:ext cx="2006917" cy="549049"/>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Normalize with pandas</a:t>
            </a:r>
          </a:p>
        </p:txBody>
      </p:sp>
      <p:sp>
        <p:nvSpPr>
          <p:cNvPr id="12" name="Rectangle 11">
            <a:extLst>
              <a:ext uri="{FF2B5EF4-FFF2-40B4-BE49-F238E27FC236}">
                <a16:creationId xmlns:a16="http://schemas.microsoft.com/office/drawing/2014/main" id="{7B7511D5-BF16-3810-0739-EC073E35BACE}"/>
              </a:ext>
            </a:extLst>
          </p:cNvPr>
          <p:cNvSpPr/>
          <p:nvPr/>
        </p:nvSpPr>
        <p:spPr>
          <a:xfrm>
            <a:off x="9702898" y="5775259"/>
            <a:ext cx="2006917" cy="549049"/>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Filter to Falcon 9 only</a:t>
            </a:r>
          </a:p>
        </p:txBody>
      </p:sp>
      <p:cxnSp>
        <p:nvCxnSpPr>
          <p:cNvPr id="14" name="Straight Arrow Connector 13">
            <a:extLst>
              <a:ext uri="{FF2B5EF4-FFF2-40B4-BE49-F238E27FC236}">
                <a16:creationId xmlns:a16="http://schemas.microsoft.com/office/drawing/2014/main" id="{A2B36148-7AA8-B73A-104F-0AD598D5A3FF}"/>
              </a:ext>
            </a:extLst>
          </p:cNvPr>
          <p:cNvCxnSpPr>
            <a:stCxn id="2" idx="2"/>
            <a:endCxn id="11" idx="0"/>
          </p:cNvCxnSpPr>
          <p:nvPr/>
        </p:nvCxnSpPr>
        <p:spPr>
          <a:xfrm flipH="1">
            <a:off x="7031269" y="1907767"/>
            <a:ext cx="1" cy="187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DEFF42B-B9A2-BBB5-D1B2-BCB702B0A84C}"/>
              </a:ext>
            </a:extLst>
          </p:cNvPr>
          <p:cNvCxnSpPr>
            <a:stCxn id="11" idx="2"/>
            <a:endCxn id="7" idx="1"/>
          </p:cNvCxnSpPr>
          <p:nvPr/>
        </p:nvCxnSpPr>
        <p:spPr>
          <a:xfrm rot="16200000" flipH="1">
            <a:off x="6816560" y="2859308"/>
            <a:ext cx="594309" cy="16489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F224062-77EA-0913-F4AD-B839B71B9A7E}"/>
              </a:ext>
            </a:extLst>
          </p:cNvPr>
          <p:cNvCxnSpPr>
            <a:cxnSpLocks/>
            <a:stCxn id="11" idx="2"/>
            <a:endCxn id="8" idx="1"/>
          </p:cNvCxnSpPr>
          <p:nvPr/>
        </p:nvCxnSpPr>
        <p:spPr>
          <a:xfrm rot="16200000" flipH="1">
            <a:off x="6502219" y="3173649"/>
            <a:ext cx="1222991" cy="16489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7FEAFB6-4F8D-0815-FCB6-13FC7C76FFB8}"/>
              </a:ext>
            </a:extLst>
          </p:cNvPr>
          <p:cNvCxnSpPr>
            <a:cxnSpLocks/>
            <a:stCxn id="11" idx="2"/>
            <a:endCxn id="9" idx="1"/>
          </p:cNvCxnSpPr>
          <p:nvPr/>
        </p:nvCxnSpPr>
        <p:spPr>
          <a:xfrm rot="16200000" flipH="1">
            <a:off x="6194844" y="3481024"/>
            <a:ext cx="1837741" cy="16489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86E99F4-7D4D-2F2D-2E23-01344747E071}"/>
              </a:ext>
            </a:extLst>
          </p:cNvPr>
          <p:cNvCxnSpPr>
            <a:cxnSpLocks/>
            <a:stCxn id="11" idx="2"/>
            <a:endCxn id="10" idx="1"/>
          </p:cNvCxnSpPr>
          <p:nvPr/>
        </p:nvCxnSpPr>
        <p:spPr>
          <a:xfrm rot="16200000" flipH="1">
            <a:off x="5887469" y="3788399"/>
            <a:ext cx="2452491" cy="16489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596C9C29-C884-C5D0-B119-F857304733B1}"/>
              </a:ext>
            </a:extLst>
          </p:cNvPr>
          <p:cNvCxnSpPr>
            <a:cxnSpLocks/>
            <a:stCxn id="7" idx="3"/>
          </p:cNvCxnSpPr>
          <p:nvPr/>
        </p:nvCxnSpPr>
        <p:spPr>
          <a:xfrm>
            <a:off x="9495142" y="3238909"/>
            <a:ext cx="1211214" cy="25363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1B934C-74A9-7F7A-DBEA-299E7CD0FD21}"/>
              </a:ext>
            </a:extLst>
          </p:cNvPr>
          <p:cNvCxnSpPr>
            <a:cxnSpLocks/>
            <a:stCxn id="8" idx="3"/>
            <a:endCxn id="12" idx="0"/>
          </p:cNvCxnSpPr>
          <p:nvPr/>
        </p:nvCxnSpPr>
        <p:spPr>
          <a:xfrm>
            <a:off x="9495142" y="3867591"/>
            <a:ext cx="1211215" cy="190766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BE65C8D6-94D9-5D5B-A127-DEA718F42884}"/>
              </a:ext>
            </a:extLst>
          </p:cNvPr>
          <p:cNvCxnSpPr>
            <a:cxnSpLocks/>
            <a:stCxn id="9" idx="3"/>
            <a:endCxn id="12" idx="0"/>
          </p:cNvCxnSpPr>
          <p:nvPr/>
        </p:nvCxnSpPr>
        <p:spPr>
          <a:xfrm>
            <a:off x="9495142" y="4482341"/>
            <a:ext cx="1211215" cy="12929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380928F1-D99F-9845-0AD4-A748C9A09B49}"/>
              </a:ext>
            </a:extLst>
          </p:cNvPr>
          <p:cNvCxnSpPr>
            <a:cxnSpLocks/>
            <a:stCxn id="10" idx="3"/>
            <a:endCxn id="12" idx="0"/>
          </p:cNvCxnSpPr>
          <p:nvPr/>
        </p:nvCxnSpPr>
        <p:spPr>
          <a:xfrm>
            <a:off x="9495142" y="5097091"/>
            <a:ext cx="1211215" cy="67816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75D9B2E-6938-4206-BD71-47384EF8585B}"/>
              </a:ext>
            </a:extLst>
          </p:cNvPr>
          <p:cNvSpPr/>
          <p:nvPr/>
        </p:nvSpPr>
        <p:spPr>
          <a:xfrm>
            <a:off x="7384347" y="5781028"/>
            <a:ext cx="2006917" cy="549049"/>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Replace missing values</a:t>
            </a:r>
          </a:p>
        </p:txBody>
      </p:sp>
      <p:cxnSp>
        <p:nvCxnSpPr>
          <p:cNvPr id="46" name="Connector: Elbow 45">
            <a:extLst>
              <a:ext uri="{FF2B5EF4-FFF2-40B4-BE49-F238E27FC236}">
                <a16:creationId xmlns:a16="http://schemas.microsoft.com/office/drawing/2014/main" id="{D21C4D89-24A9-F2AB-8C87-46A1A29D6770}"/>
              </a:ext>
            </a:extLst>
          </p:cNvPr>
          <p:cNvCxnSpPr>
            <a:cxnSpLocks/>
            <a:stCxn id="12" idx="1"/>
            <a:endCxn id="45" idx="3"/>
          </p:cNvCxnSpPr>
          <p:nvPr/>
        </p:nvCxnSpPr>
        <p:spPr>
          <a:xfrm rot="10800000" flipV="1">
            <a:off x="9391264" y="6049783"/>
            <a:ext cx="311634" cy="576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F8DA393-C460-D39C-1647-6975B0AA9FB7}"/>
              </a:ext>
            </a:extLst>
          </p:cNvPr>
          <p:cNvSpPr/>
          <p:nvPr/>
        </p:nvSpPr>
        <p:spPr>
          <a:xfrm>
            <a:off x="8714772" y="1390104"/>
            <a:ext cx="2006917"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requests</a:t>
            </a:r>
          </a:p>
        </p:txBody>
      </p:sp>
      <p:sp>
        <p:nvSpPr>
          <p:cNvPr id="51" name="Rectangle 50">
            <a:extLst>
              <a:ext uri="{FF2B5EF4-FFF2-40B4-BE49-F238E27FC236}">
                <a16:creationId xmlns:a16="http://schemas.microsoft.com/office/drawing/2014/main" id="{FEB7004C-D876-FE85-A23D-8DB9850D6230}"/>
              </a:ext>
            </a:extLst>
          </p:cNvPr>
          <p:cNvSpPr/>
          <p:nvPr/>
        </p:nvSpPr>
        <p:spPr>
          <a:xfrm>
            <a:off x="8699439" y="2039700"/>
            <a:ext cx="2006917" cy="549049"/>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pandas</a:t>
            </a:r>
          </a:p>
        </p:txBody>
      </p:sp>
      <p:sp>
        <p:nvSpPr>
          <p:cNvPr id="53" name="TextBox 52">
            <a:extLst>
              <a:ext uri="{FF2B5EF4-FFF2-40B4-BE49-F238E27FC236}">
                <a16:creationId xmlns:a16="http://schemas.microsoft.com/office/drawing/2014/main" id="{0B7DAF8E-3025-FDD2-330F-65298FD59C09}"/>
              </a:ext>
            </a:extLst>
          </p:cNvPr>
          <p:cNvSpPr txBox="1"/>
          <p:nvPr/>
        </p:nvSpPr>
        <p:spPr>
          <a:xfrm>
            <a:off x="307142" y="6348518"/>
            <a:ext cx="10172171"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Notebook URL: https://github.com/Ysadore/SpaceX/blob/main/Data%20Collection%20API.ipynb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4389438" cy="198120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use the Python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 to scrape structured data from contexts where the data is not formatted as we prefer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6">
            <a:extLst>
              <a:ext uri="{FF2B5EF4-FFF2-40B4-BE49-F238E27FC236}">
                <a16:creationId xmlns:a16="http://schemas.microsoft.com/office/drawing/2014/main" id="{5F67BB7C-350C-37DC-EF8C-F2723631C639}"/>
              </a:ext>
            </a:extLst>
          </p:cNvPr>
          <p:cNvSpPr/>
          <p:nvPr/>
        </p:nvSpPr>
        <p:spPr>
          <a:xfrm>
            <a:off x="6027811" y="1358718"/>
            <a:ext cx="2006917" cy="54904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Retrieve html data from Wikipedia</a:t>
            </a:r>
          </a:p>
        </p:txBody>
      </p:sp>
      <p:sp>
        <p:nvSpPr>
          <p:cNvPr id="13" name="Rectangle 12">
            <a:extLst>
              <a:ext uri="{FF2B5EF4-FFF2-40B4-BE49-F238E27FC236}">
                <a16:creationId xmlns:a16="http://schemas.microsoft.com/office/drawing/2014/main" id="{6648121F-0281-70E5-9B6A-8946CBB37A20}"/>
              </a:ext>
            </a:extLst>
          </p:cNvPr>
          <p:cNvSpPr/>
          <p:nvPr/>
        </p:nvSpPr>
        <p:spPr>
          <a:xfrm>
            <a:off x="6027810" y="2095551"/>
            <a:ext cx="2006917" cy="54904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Extract the table headers</a:t>
            </a:r>
          </a:p>
        </p:txBody>
      </p:sp>
      <p:cxnSp>
        <p:nvCxnSpPr>
          <p:cNvPr id="15" name="Straight Arrow Connector 14">
            <a:extLst>
              <a:ext uri="{FF2B5EF4-FFF2-40B4-BE49-F238E27FC236}">
                <a16:creationId xmlns:a16="http://schemas.microsoft.com/office/drawing/2014/main" id="{DE34552D-4A8E-E06A-C61F-ED86A82CA3E2}"/>
              </a:ext>
            </a:extLst>
          </p:cNvPr>
          <p:cNvCxnSpPr>
            <a:stCxn id="7" idx="2"/>
            <a:endCxn id="13" idx="0"/>
          </p:cNvCxnSpPr>
          <p:nvPr/>
        </p:nvCxnSpPr>
        <p:spPr>
          <a:xfrm flipH="1">
            <a:off x="7031269" y="1907767"/>
            <a:ext cx="1" cy="187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9287DA0-1CD3-DBD8-6DDF-08BDBC95B23E}"/>
              </a:ext>
            </a:extLst>
          </p:cNvPr>
          <p:cNvSpPr/>
          <p:nvPr/>
        </p:nvSpPr>
        <p:spPr>
          <a:xfrm>
            <a:off x="6004199" y="2879951"/>
            <a:ext cx="2006917" cy="549049"/>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Create a </a:t>
            </a:r>
            <a:r>
              <a:rPr lang="en-GB" sz="1400" dirty="0" err="1"/>
              <a:t>dataframe</a:t>
            </a:r>
            <a:r>
              <a:rPr lang="en-GB" sz="1400" dirty="0"/>
              <a:t> with matching headers</a:t>
            </a:r>
          </a:p>
        </p:txBody>
      </p:sp>
      <p:cxnSp>
        <p:nvCxnSpPr>
          <p:cNvPr id="33" name="Straight Arrow Connector 32">
            <a:extLst>
              <a:ext uri="{FF2B5EF4-FFF2-40B4-BE49-F238E27FC236}">
                <a16:creationId xmlns:a16="http://schemas.microsoft.com/office/drawing/2014/main" id="{63B522D6-A356-7127-FC52-D55719473302}"/>
              </a:ext>
            </a:extLst>
          </p:cNvPr>
          <p:cNvCxnSpPr>
            <a:cxnSpLocks/>
            <a:stCxn id="13" idx="2"/>
            <a:endCxn id="24" idx="0"/>
          </p:cNvCxnSpPr>
          <p:nvPr/>
        </p:nvCxnSpPr>
        <p:spPr>
          <a:xfrm flipH="1">
            <a:off x="7007658" y="2644600"/>
            <a:ext cx="23611" cy="2353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CA12D58-47D3-A931-BC16-BD77F1B14EB8}"/>
              </a:ext>
            </a:extLst>
          </p:cNvPr>
          <p:cNvSpPr/>
          <p:nvPr/>
        </p:nvSpPr>
        <p:spPr>
          <a:xfrm>
            <a:off x="6004198" y="3582201"/>
            <a:ext cx="2006917" cy="54904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Extract html body</a:t>
            </a:r>
          </a:p>
        </p:txBody>
      </p:sp>
      <p:sp>
        <p:nvSpPr>
          <p:cNvPr id="37" name="Rectangle 36">
            <a:extLst>
              <a:ext uri="{FF2B5EF4-FFF2-40B4-BE49-F238E27FC236}">
                <a16:creationId xmlns:a16="http://schemas.microsoft.com/office/drawing/2014/main" id="{8AA57144-759B-AAD5-5AD9-4C98D0B58361}"/>
              </a:ext>
            </a:extLst>
          </p:cNvPr>
          <p:cNvSpPr/>
          <p:nvPr/>
        </p:nvSpPr>
        <p:spPr>
          <a:xfrm>
            <a:off x="6016004" y="4290161"/>
            <a:ext cx="2006917" cy="549049"/>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Insert body data into </a:t>
            </a:r>
            <a:r>
              <a:rPr lang="en-GB" sz="1400" dirty="0" err="1"/>
              <a:t>dataframe</a:t>
            </a:r>
            <a:endParaRPr lang="en-GB" sz="1400" dirty="0"/>
          </a:p>
        </p:txBody>
      </p:sp>
      <p:cxnSp>
        <p:nvCxnSpPr>
          <p:cNvPr id="38" name="Straight Arrow Connector 37">
            <a:extLst>
              <a:ext uri="{FF2B5EF4-FFF2-40B4-BE49-F238E27FC236}">
                <a16:creationId xmlns:a16="http://schemas.microsoft.com/office/drawing/2014/main" id="{2E1CFAE0-F823-DB91-3FC4-A94B7F33A9E8}"/>
              </a:ext>
            </a:extLst>
          </p:cNvPr>
          <p:cNvCxnSpPr>
            <a:cxnSpLocks/>
            <a:stCxn id="36" idx="2"/>
            <a:endCxn id="37" idx="0"/>
          </p:cNvCxnSpPr>
          <p:nvPr/>
        </p:nvCxnSpPr>
        <p:spPr>
          <a:xfrm>
            <a:off x="7007657" y="4131250"/>
            <a:ext cx="11806" cy="158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3BC03A4-916D-FFD0-659F-079322CA6E86}"/>
              </a:ext>
            </a:extLst>
          </p:cNvPr>
          <p:cNvCxnSpPr>
            <a:cxnSpLocks/>
            <a:stCxn id="24" idx="2"/>
            <a:endCxn id="36" idx="0"/>
          </p:cNvCxnSpPr>
          <p:nvPr/>
        </p:nvCxnSpPr>
        <p:spPr>
          <a:xfrm flipH="1">
            <a:off x="7007657" y="3429000"/>
            <a:ext cx="1" cy="1532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2A682A6-7A27-5ED9-BA3C-BAA5C213AAA7}"/>
              </a:ext>
            </a:extLst>
          </p:cNvPr>
          <p:cNvSpPr txBox="1"/>
          <p:nvPr/>
        </p:nvSpPr>
        <p:spPr>
          <a:xfrm>
            <a:off x="516008" y="5893172"/>
            <a:ext cx="11205029"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Notebook URL: https://github.com/Ysadore/SpaceX/blob/main/Data%20Collection%20with%20Web%20Scraping.ipynb</a:t>
            </a:r>
          </a:p>
        </p:txBody>
      </p:sp>
      <p:sp>
        <p:nvSpPr>
          <p:cNvPr id="47" name="Rectangle 46">
            <a:extLst>
              <a:ext uri="{FF2B5EF4-FFF2-40B4-BE49-F238E27FC236}">
                <a16:creationId xmlns:a16="http://schemas.microsoft.com/office/drawing/2014/main" id="{D873AE10-CA1C-6C31-3D38-5EB27ABFA619}"/>
              </a:ext>
            </a:extLst>
          </p:cNvPr>
          <p:cNvSpPr/>
          <p:nvPr/>
        </p:nvSpPr>
        <p:spPr>
          <a:xfrm>
            <a:off x="8714772" y="1390104"/>
            <a:ext cx="2006917" cy="54904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err="1"/>
              <a:t>BeautifulSoup</a:t>
            </a:r>
            <a:endParaRPr lang="en-GB" sz="1400" dirty="0"/>
          </a:p>
        </p:txBody>
      </p:sp>
      <p:sp>
        <p:nvSpPr>
          <p:cNvPr id="48" name="Rectangle 47">
            <a:extLst>
              <a:ext uri="{FF2B5EF4-FFF2-40B4-BE49-F238E27FC236}">
                <a16:creationId xmlns:a16="http://schemas.microsoft.com/office/drawing/2014/main" id="{083B9B9F-EF24-5FF6-5994-5D7B7C9D70EB}"/>
              </a:ext>
            </a:extLst>
          </p:cNvPr>
          <p:cNvSpPr/>
          <p:nvPr/>
        </p:nvSpPr>
        <p:spPr>
          <a:xfrm>
            <a:off x="8699439" y="2039700"/>
            <a:ext cx="2006917" cy="549049"/>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pandas</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317</TotalTime>
  <Words>2041</Words>
  <Application>Microsoft Office PowerPoint</Application>
  <PresentationFormat>Widescreen</PresentationFormat>
  <Paragraphs>236</Paragraphs>
  <Slides>45</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Abadi</vt:lpstr>
      <vt:lpstr>Arial</vt:lpstr>
      <vt:lpstr>Arial Unicode MS</vt:lpstr>
      <vt:lpstr>Calibri</vt:lpstr>
      <vt:lpstr>Consolas</vt:lpstr>
      <vt:lpstr>IBM Plex Mono SemiBold</vt:lpstr>
      <vt:lpstr>Times New Roman</vt:lpstr>
      <vt:lpstr>Trebuchet MS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Greg Hinds</cp:lastModifiedBy>
  <cp:revision>203</cp:revision>
  <dcterms:created xsi:type="dcterms:W3CDTF">2021-04-29T18:58:34Z</dcterms:created>
  <dcterms:modified xsi:type="dcterms:W3CDTF">2024-03-04T20:29:41Z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